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02" r:id="rId4"/>
    <p:sldId id="263" r:id="rId5"/>
    <p:sldId id="271" r:id="rId6"/>
    <p:sldId id="258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59" r:id="rId15"/>
    <p:sldId id="269" r:id="rId16"/>
    <p:sldId id="272" r:id="rId17"/>
    <p:sldId id="273" r:id="rId18"/>
    <p:sldId id="279" r:id="rId19"/>
    <p:sldId id="280" r:id="rId20"/>
    <p:sldId id="274" r:id="rId21"/>
    <p:sldId id="275" r:id="rId22"/>
    <p:sldId id="276" r:id="rId23"/>
    <p:sldId id="281" r:id="rId24"/>
    <p:sldId id="282" r:id="rId25"/>
    <p:sldId id="288" r:id="rId26"/>
    <p:sldId id="293" r:id="rId27"/>
    <p:sldId id="291" r:id="rId28"/>
    <p:sldId id="285" r:id="rId29"/>
    <p:sldId id="289" r:id="rId30"/>
    <p:sldId id="286" r:id="rId31"/>
    <p:sldId id="297" r:id="rId32"/>
    <p:sldId id="287" r:id="rId33"/>
    <p:sldId id="260" r:id="rId34"/>
    <p:sldId id="292" r:id="rId35"/>
    <p:sldId id="310" r:id="rId36"/>
    <p:sldId id="294" r:id="rId37"/>
    <p:sldId id="296" r:id="rId38"/>
    <p:sldId id="301" r:id="rId39"/>
    <p:sldId id="311" r:id="rId40"/>
    <p:sldId id="303" r:id="rId41"/>
    <p:sldId id="308" r:id="rId42"/>
    <p:sldId id="304" r:id="rId43"/>
    <p:sldId id="305" r:id="rId44"/>
    <p:sldId id="307" r:id="rId45"/>
    <p:sldId id="306" r:id="rId46"/>
    <p:sldId id="309" r:id="rId47"/>
    <p:sldId id="299" r:id="rId48"/>
    <p:sldId id="300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80DA"/>
    <a:srgbClr val="E96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9"/>
    <p:restoredTop sz="94595"/>
  </p:normalViewPr>
  <p:slideViewPr>
    <p:cSldViewPr snapToGrid="0" snapToObjects="1">
      <p:cViewPr>
        <p:scale>
          <a:sx n="69" d="100"/>
          <a:sy n="69" d="100"/>
        </p:scale>
        <p:origin x="174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38AF9-C43B-9844-8290-5396FA7044A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10EB0-0720-5247-9973-7035F21DAE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11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0EB0-0720-5247-9973-7035F21DAE3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71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10EB0-0720-5247-9973-7035F21DAE3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2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43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3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71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44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2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20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6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8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7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81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C157-1000-624C-952D-7510B237D2C1}" type="datetimeFigureOut">
              <a:rPr lang="fr-FR" smtClean="0"/>
              <a:t>17/11/2016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F8A3-DD28-174A-B9D5-80F4C26306B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14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://quandl.com/" TargetMode="External"/><Relationship Id="rId12" Type="http://schemas.openxmlformats.org/officeDocument/2006/relationships/hyperlink" Target="http://thewebminer.com/" TargetMode="External"/><Relationship Id="rId13" Type="http://schemas.openxmlformats.org/officeDocument/2006/relationships/hyperlink" Target="http://opendatainception.io/" TargetMode="External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aggle.com/datasets" TargetMode="External"/><Relationship Id="rId3" Type="http://schemas.openxmlformats.org/officeDocument/2006/relationships/hyperlink" Target="http://www.assetmacro.com/" TargetMode="External"/><Relationship Id="rId4" Type="http://schemas.openxmlformats.org/officeDocument/2006/relationships/hyperlink" Target="http://usgovxml.com/" TargetMode="External"/><Relationship Id="rId5" Type="http://schemas.openxmlformats.org/officeDocument/2006/relationships/hyperlink" Target="http://aws.amazon.com/datasets" TargetMode="External"/><Relationship Id="rId6" Type="http://schemas.openxmlformats.org/officeDocument/2006/relationships/hyperlink" Target="http://databib.org/" TargetMode="External"/><Relationship Id="rId7" Type="http://schemas.openxmlformats.org/officeDocument/2006/relationships/hyperlink" Target="http://datacite.org/" TargetMode="External"/><Relationship Id="rId8" Type="http://schemas.openxmlformats.org/officeDocument/2006/relationships/hyperlink" Target="http://figshare.com/" TargetMode="External"/><Relationship Id="rId9" Type="http://schemas.openxmlformats.org/officeDocument/2006/relationships/hyperlink" Target="http://linkeddata.org/" TargetMode="External"/><Relationship Id="rId10" Type="http://schemas.openxmlformats.org/officeDocument/2006/relationships/hyperlink" Target="http://reddit.com/r/dataset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VmkStas6cQ" TargetMode="Externa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urlz.fr/4n4U" TargetMode="External"/><Relationship Id="rId4" Type="http://schemas.openxmlformats.org/officeDocument/2006/relationships/hyperlink" Target="http://urlz.fr/4n4V" TargetMode="External"/><Relationship Id="rId5" Type="http://schemas.openxmlformats.org/officeDocument/2006/relationships/hyperlink" Target="http://urlz.fr/4n4W" TargetMode="External"/><Relationship Id="rId6" Type="http://schemas.openxmlformats.org/officeDocument/2006/relationships/hyperlink" Target="http://urlz.fr/4n4X" TargetMode="External"/><Relationship Id="rId7" Type="http://schemas.openxmlformats.org/officeDocument/2006/relationships/hyperlink" Target="http://urlz.fr/4n4Z" TargetMode="External"/><Relationship Id="rId8" Type="http://schemas.openxmlformats.org/officeDocument/2006/relationships/hyperlink" Target="http://urlz.fr/4n51" TargetMode="External"/><Relationship Id="rId9" Type="http://schemas.openxmlformats.org/officeDocument/2006/relationships/hyperlink" Target="http://urlz.fr/4n8Z" TargetMode="External"/><Relationship Id="rId10" Type="http://schemas.openxmlformats.org/officeDocument/2006/relationships/hyperlink" Target="http://urlz.fr/4n9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rlz.fr/4n4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dSZJzb-aX8" TargetMode="Externa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www.youtube.com/watch?v=vw2I-c2dNB8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d.com/talks/hans_rosling_and_the_magic_washing_machine#t-422891" TargetMode="External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www.youtube.com/watch?v=oF5N0NcrXjw" TargetMode="External"/><Relationship Id="rId5" Type="http://schemas.openxmlformats.org/officeDocument/2006/relationships/hyperlink" Target="https://www.youtube.com/watch?v=174NkYorJX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3&amp;v=K8KJWoNk_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black">
          <a:xfrm>
            <a:off x="1" y="1"/>
            <a:ext cx="5537200" cy="17272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DATA VISUALIZATION</a:t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54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fr-FR" sz="4000" dirty="0" smtClean="0">
                <a:latin typeface="Calibri" charset="0"/>
                <a:ea typeface="Calibri" charset="0"/>
                <a:cs typeface="Calibri" charset="0"/>
              </a:rPr>
              <a:t>M.DRUMARE</a:t>
            </a:r>
            <a:r>
              <a:rPr lang="fr-FR" sz="54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fr-FR" sz="5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78" y="1846471"/>
            <a:ext cx="8763912" cy="47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8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WHAT IS DATA VISUALISATION?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5105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« The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of and communication of data »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« The </a:t>
            </a:r>
            <a:r>
              <a:rPr lang="fr-FR" dirty="0" err="1" smtClean="0"/>
              <a:t>representation</a:t>
            </a:r>
            <a:r>
              <a:rPr lang="fr-FR" dirty="0" smtClean="0"/>
              <a:t> and </a:t>
            </a:r>
            <a:r>
              <a:rPr lang="fr-FR" dirty="0" err="1" smtClean="0"/>
              <a:t>presentation</a:t>
            </a:r>
            <a:r>
              <a:rPr lang="fr-FR" dirty="0" smtClean="0"/>
              <a:t> of data </a:t>
            </a:r>
            <a:r>
              <a:rPr lang="fr-FR" dirty="0" err="1" smtClean="0"/>
              <a:t>that</a:t>
            </a:r>
            <a:r>
              <a:rPr lang="fr-FR" dirty="0" smtClean="0"/>
              <a:t> exploits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visual</a:t>
            </a:r>
            <a:r>
              <a:rPr lang="fr-FR" dirty="0" smtClean="0"/>
              <a:t> perception </a:t>
            </a:r>
            <a:r>
              <a:rPr lang="fr-FR" dirty="0" err="1" smtClean="0"/>
              <a:t>abilities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amplify</a:t>
            </a:r>
            <a:r>
              <a:rPr lang="fr-FR" dirty="0" smtClean="0"/>
              <a:t> cognition » </a:t>
            </a:r>
            <a:r>
              <a:rPr lang="fr-FR" sz="2400" dirty="0" smtClean="0"/>
              <a:t>Andy Kirk</a:t>
            </a:r>
          </a:p>
          <a:p>
            <a:pPr marL="3657600" lvl="8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2921390"/>
            <a:ext cx="5090160" cy="332818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41520" y="63703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1967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8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WHAT IS DATAVISUALISATION?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68680" y="1063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"</a:t>
            </a:r>
            <a:r>
              <a:rPr lang="fr-FR" dirty="0" err="1" smtClean="0"/>
              <a:t>It's</a:t>
            </a:r>
            <a:r>
              <a:rPr lang="fr-FR" dirty="0" smtClean="0"/>
              <a:t> </a:t>
            </a:r>
            <a:r>
              <a:rPr lang="fr-FR" dirty="0" err="1" smtClean="0"/>
              <a:t>just</a:t>
            </a:r>
            <a:r>
              <a:rPr lang="fr-FR" dirty="0" smtClean="0"/>
              <a:t> a </a:t>
            </a:r>
            <a:r>
              <a:rPr lang="fr-FR" dirty="0" err="1" smtClean="0"/>
              <a:t>common</a:t>
            </a:r>
            <a:r>
              <a:rPr lang="fr-FR" dirty="0" smtClean="0"/>
              <a:t> </a:t>
            </a:r>
            <a:r>
              <a:rPr lang="fr-FR" dirty="0" err="1" smtClean="0"/>
              <a:t>mistake</a:t>
            </a:r>
            <a:r>
              <a:rPr lang="fr-FR" dirty="0" smtClean="0"/>
              <a:t>  to </a:t>
            </a:r>
            <a:r>
              <a:rPr lang="fr-FR" dirty="0" err="1" smtClean="0"/>
              <a:t>think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charts are a </a:t>
            </a:r>
            <a:r>
              <a:rPr lang="fr-FR" dirty="0" err="1" smtClean="0"/>
              <a:t>just</a:t>
            </a:r>
            <a:r>
              <a:rPr lang="fr-FR" dirty="0" smtClean="0"/>
              <a:t> a </a:t>
            </a:r>
            <a:r>
              <a:rPr lang="fr-FR" dirty="0" err="1" smtClean="0"/>
              <a:t>fancy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of </a:t>
            </a:r>
            <a:r>
              <a:rPr lang="fr-FR" dirty="0" err="1" smtClean="0"/>
              <a:t>showing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.....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tools</a:t>
            </a:r>
            <a:r>
              <a:rPr lang="fr-FR" dirty="0" smtClean="0"/>
              <a:t> for </a:t>
            </a:r>
            <a:r>
              <a:rPr lang="fr-FR" dirty="0" err="1" smtClean="0"/>
              <a:t>understanding</a:t>
            </a:r>
            <a:r>
              <a:rPr lang="fr-FR" dirty="0" smtClean="0"/>
              <a:t> »</a:t>
            </a:r>
          </a:p>
          <a:p>
            <a:pPr marL="0" indent="0" algn="r">
              <a:buNone/>
            </a:pPr>
            <a:r>
              <a:rPr lang="fr-FR" sz="2400" dirty="0" smtClean="0"/>
              <a:t>Robert </a:t>
            </a:r>
            <a:r>
              <a:rPr lang="fr-FR" sz="2400" dirty="0" err="1" smtClean="0"/>
              <a:t>Kosara</a:t>
            </a:r>
            <a:r>
              <a:rPr lang="fr-FR" sz="2400" dirty="0" smtClean="0"/>
              <a:t>, </a:t>
            </a:r>
            <a:r>
              <a:rPr lang="fr-FR" sz="2400" dirty="0" err="1" smtClean="0"/>
              <a:t>Eager</a:t>
            </a:r>
            <a:r>
              <a:rPr lang="fr-FR" sz="2400" dirty="0" smtClean="0"/>
              <a:t> </a:t>
            </a:r>
            <a:r>
              <a:rPr lang="fr-FR" sz="2400" dirty="0" err="1" smtClean="0"/>
              <a:t>Eyes.org</a:t>
            </a:r>
            <a:endParaRPr lang="fr-FR" sz="2400" dirty="0" smtClean="0"/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0" y="2174032"/>
            <a:ext cx="3913854" cy="44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5240"/>
            <a:ext cx="10515600" cy="1325563"/>
          </a:xfrm>
        </p:spPr>
        <p:txBody>
          <a:bodyPr/>
          <a:lstStyle/>
          <a:p>
            <a:r>
              <a:rPr lang="fr-FR" dirty="0" smtClean="0"/>
              <a:t>HOW DATA VISUALIZATION IS POSSIBLE ?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8" y="1904999"/>
            <a:ext cx="5224842" cy="3840481"/>
          </a:xfrm>
        </p:spPr>
      </p:pic>
      <p:sp>
        <p:nvSpPr>
          <p:cNvPr id="6" name="ZoneTexte 5"/>
          <p:cNvSpPr txBox="1"/>
          <p:nvPr/>
        </p:nvSpPr>
        <p:spPr>
          <a:xfrm>
            <a:off x="1554695" y="595558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Seeing</a:t>
            </a:r>
            <a:r>
              <a:rPr lang="fr-FR" dirty="0" smtClean="0"/>
              <a:t>&gt;</a:t>
            </a:r>
            <a:r>
              <a:rPr lang="fr-FR" dirty="0" err="1" smtClean="0"/>
              <a:t>Thinking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94" y="1819909"/>
            <a:ext cx="5123885" cy="40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WHY CREATE DATA VISUALIZATION?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86585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Answer</a:t>
            </a:r>
            <a:r>
              <a:rPr lang="fr-FR" dirty="0" smtClean="0"/>
              <a:t> question and </a:t>
            </a:r>
            <a:r>
              <a:rPr lang="fr-FR" dirty="0" err="1" smtClean="0"/>
              <a:t>discover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decisions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See</a:t>
            </a:r>
            <a:r>
              <a:rPr lang="fr-FR" dirty="0" smtClean="0"/>
              <a:t> data in </a:t>
            </a:r>
            <a:r>
              <a:rPr lang="fr-FR" dirty="0" err="1" smtClean="0"/>
              <a:t>context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Expand</a:t>
            </a:r>
            <a:r>
              <a:rPr lang="fr-FR" dirty="0" smtClean="0"/>
              <a:t> memory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Support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calculation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Find</a:t>
            </a:r>
            <a:r>
              <a:rPr lang="fr-FR" dirty="0" smtClean="0"/>
              <a:t> patterns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Present</a:t>
            </a:r>
            <a:r>
              <a:rPr lang="fr-FR" dirty="0" smtClean="0"/>
              <a:t> arguments or tell a story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Inspire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74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 noGrp="1"/>
          </p:cNvSpPr>
          <p:nvPr>
            <p:ph idx="1"/>
          </p:nvPr>
        </p:nvSpPr>
        <p:spPr>
          <a:xfrm>
            <a:off x="2731952" y="1436952"/>
            <a:ext cx="6873240" cy="410273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 HOW 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1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DATA VISUALIZATION METHODOLOGY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fr-FR" sz="3200" dirty="0" smtClean="0"/>
              <a:t>1/</a:t>
            </a:r>
            <a:r>
              <a:rPr lang="fr-FR" sz="3200" dirty="0" err="1" smtClean="0"/>
              <a:t>Establish</a:t>
            </a:r>
            <a:r>
              <a:rPr lang="fr-FR" sz="3200" dirty="0" smtClean="0"/>
              <a:t> the </a:t>
            </a:r>
            <a:r>
              <a:rPr lang="fr-FR" sz="3200" dirty="0" err="1" smtClean="0"/>
              <a:t>visualization’s</a:t>
            </a:r>
            <a:r>
              <a:rPr lang="fr-FR" sz="3200" dirty="0" smtClean="0"/>
              <a:t> </a:t>
            </a:r>
            <a:r>
              <a:rPr lang="fr-FR" sz="3200" dirty="0" err="1" smtClean="0"/>
              <a:t>purpose</a:t>
            </a:r>
            <a:r>
              <a:rPr lang="fr-FR" sz="3200" dirty="0"/>
              <a:t>.</a:t>
            </a:r>
            <a:endParaRPr lang="fr-FR" sz="3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fr-FR" sz="3200" dirty="0" smtClean="0"/>
              <a:t>2/</a:t>
            </a:r>
            <a:r>
              <a:rPr lang="fr-FR" sz="3200" dirty="0" err="1" smtClean="0"/>
              <a:t>Acquire</a:t>
            </a:r>
            <a:r>
              <a:rPr lang="fr-FR" sz="3200" dirty="0"/>
              <a:t> </a:t>
            </a:r>
            <a:r>
              <a:rPr lang="fr-FR" sz="3200" dirty="0" smtClean="0"/>
              <a:t>and </a:t>
            </a:r>
            <a:r>
              <a:rPr lang="fr-FR" sz="3200" dirty="0" err="1" smtClean="0"/>
              <a:t>prepare</a:t>
            </a:r>
            <a:r>
              <a:rPr lang="fr-FR" sz="3200" dirty="0" smtClean="0"/>
              <a:t> </a:t>
            </a:r>
            <a:r>
              <a:rPr lang="fr-FR" sz="3200" dirty="0" err="1" smtClean="0"/>
              <a:t>your</a:t>
            </a:r>
            <a:r>
              <a:rPr lang="fr-FR" sz="3200" dirty="0" smtClean="0"/>
              <a:t> data.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fr-FR" sz="3200" dirty="0" smtClean="0"/>
              <a:t>3/</a:t>
            </a:r>
            <a:r>
              <a:rPr lang="fr-FR" sz="3200" dirty="0" err="1" smtClean="0"/>
              <a:t>Determine</a:t>
            </a:r>
            <a:r>
              <a:rPr lang="fr-FR" sz="3200" dirty="0" smtClean="0"/>
              <a:t> the </a:t>
            </a:r>
            <a:r>
              <a:rPr lang="fr-FR" sz="3200" dirty="0" err="1" smtClean="0"/>
              <a:t>editorial</a:t>
            </a:r>
            <a:r>
              <a:rPr lang="fr-FR" sz="3200" dirty="0" smtClean="0"/>
              <a:t> focus.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fr-FR" sz="3200" dirty="0" smtClean="0"/>
              <a:t>4/</a:t>
            </a:r>
            <a:r>
              <a:rPr lang="fr-FR" sz="3200" dirty="0" err="1" smtClean="0"/>
              <a:t>Conceive</a:t>
            </a:r>
            <a:r>
              <a:rPr lang="fr-FR" sz="3200" dirty="0" smtClean="0"/>
              <a:t> </a:t>
            </a:r>
            <a:r>
              <a:rPr lang="fr-FR" sz="3200" dirty="0" err="1" smtClean="0"/>
              <a:t>your</a:t>
            </a:r>
            <a:r>
              <a:rPr lang="fr-FR" sz="3200" dirty="0" smtClean="0"/>
              <a:t> design.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fr-FR" sz="3200" dirty="0" smtClean="0"/>
              <a:t>5/</a:t>
            </a:r>
            <a:r>
              <a:rPr lang="fr-FR" sz="3200" dirty="0" err="1" smtClean="0"/>
              <a:t>Construct</a:t>
            </a:r>
            <a:r>
              <a:rPr lang="fr-FR" sz="3200" dirty="0" smtClean="0"/>
              <a:t> and </a:t>
            </a:r>
            <a:r>
              <a:rPr lang="fr-FR" sz="3200" dirty="0" err="1" smtClean="0"/>
              <a:t>modify</a:t>
            </a:r>
            <a:r>
              <a:rPr lang="fr-FR" sz="3200" dirty="0" smtClean="0"/>
              <a:t> </a:t>
            </a:r>
            <a:r>
              <a:rPr lang="fr-FR" sz="3200" dirty="0" err="1" smtClean="0"/>
              <a:t>your</a:t>
            </a:r>
            <a:r>
              <a:rPr lang="fr-FR" sz="3200" dirty="0" smtClean="0"/>
              <a:t> design solution. </a:t>
            </a:r>
          </a:p>
        </p:txBody>
      </p:sp>
    </p:spTree>
    <p:extLst>
      <p:ext uri="{BB962C8B-B14F-4D97-AF65-F5344CB8AC3E}">
        <p14:creationId xmlns:p14="http://schemas.microsoft.com/office/powerpoint/2010/main" val="1350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lvl="0"/>
            <a:r>
              <a:rPr lang="fr-FR" smtClean="0"/>
              <a:t>THE VISUALIZATION’S PURPOSE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9" y="1631853"/>
            <a:ext cx="4834362" cy="42836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89" y="1631853"/>
            <a:ext cx="4445391" cy="42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ACQUIRE YOUR DATA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3385" y="1167618"/>
            <a:ext cx="10650415" cy="500934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Companies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Governements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dirty="0" err="1" smtClean="0"/>
              <a:t>Ngos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'Local</a:t>
            </a:r>
            <a:r>
              <a:rPr lang="fr-FR" dirty="0"/>
              <a:t>' Data </a:t>
            </a:r>
            <a:r>
              <a:rPr lang="fr-FR" dirty="0" smtClean="0"/>
              <a:t>( smart </a:t>
            </a:r>
            <a:r>
              <a:rPr lang="fr-FR" dirty="0" err="1" smtClean="0"/>
              <a:t>cities</a:t>
            </a:r>
            <a:r>
              <a:rPr lang="fr-FR" dirty="0" smtClean="0"/>
              <a:t>)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Services </a:t>
            </a:r>
            <a:r>
              <a:rPr lang="fr-FR" dirty="0"/>
              <a:t>and </a:t>
            </a:r>
            <a:r>
              <a:rPr lang="fr-FR" dirty="0" err="1"/>
              <a:t>Marketplaces</a:t>
            </a:r>
            <a:r>
              <a:rPr lang="fr-FR" dirty="0"/>
              <a:t>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Social </a:t>
            </a:r>
            <a:r>
              <a:rPr lang="fr-FR" dirty="0"/>
              <a:t>Networks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Portals</a:t>
            </a:r>
            <a:r>
              <a:rPr lang="fr-FR" dirty="0" smtClean="0"/>
              <a:t> </a:t>
            </a:r>
            <a:r>
              <a:rPr lang="fr-FR" dirty="0"/>
              <a:t>and Platform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Newspaper</a:t>
            </a:r>
            <a:r>
              <a:rPr lang="fr-FR" dirty="0" smtClean="0"/>
              <a:t> </a:t>
            </a:r>
            <a:r>
              <a:rPr lang="fr-FR" dirty="0"/>
              <a:t>and Media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Open </a:t>
            </a:r>
            <a:r>
              <a:rPr lang="fr-FR" dirty="0"/>
              <a:t>Data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Universities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Mapping</a:t>
            </a:r>
            <a:r>
              <a:rPr lang="fr-FR" dirty="0" smtClean="0"/>
              <a:t> </a:t>
            </a:r>
            <a:r>
              <a:rPr lang="fr-FR" dirty="0"/>
              <a:t>Transport and </a:t>
            </a:r>
            <a:r>
              <a:rPr lang="fr-FR" dirty="0" err="1" smtClean="0"/>
              <a:t>Travel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Earth</a:t>
            </a:r>
            <a:r>
              <a:rPr lang="fr-FR" dirty="0"/>
              <a:t>, </a:t>
            </a:r>
            <a:r>
              <a:rPr lang="fr-FR" dirty="0" err="1"/>
              <a:t>Space</a:t>
            </a:r>
            <a:r>
              <a:rPr lang="fr-FR" dirty="0"/>
              <a:t> and </a:t>
            </a:r>
            <a:r>
              <a:rPr lang="fr-FR" dirty="0" smtClean="0"/>
              <a:t>Beyond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Weather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dirty="0" err="1"/>
              <a:t>climate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OPEN DATA MADE IN USA / IN FRANCE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121" y="1271886"/>
            <a:ext cx="1199549" cy="848861"/>
          </a:xfrm>
        </p:spPr>
      </p:pic>
      <p:sp>
        <p:nvSpPr>
          <p:cNvPr id="5" name="ZoneTexte 4"/>
          <p:cNvSpPr txBox="1"/>
          <p:nvPr/>
        </p:nvSpPr>
        <p:spPr>
          <a:xfrm>
            <a:off x="9113165" y="5236028"/>
            <a:ext cx="280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www.data.gouv.fr</a:t>
            </a:r>
            <a:r>
              <a:rPr lang="fr-FR" dirty="0"/>
              <a:t>/</a:t>
            </a:r>
            <a:r>
              <a:rPr lang="fr-FR" dirty="0" err="1"/>
              <a:t>fr</a:t>
            </a:r>
            <a:r>
              <a:rPr lang="fr-FR" dirty="0"/>
              <a:t>/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2" y="1139105"/>
            <a:ext cx="8370277" cy="27875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1" y="4187593"/>
            <a:ext cx="8370277" cy="2618769"/>
          </a:xfrm>
          <a:prstGeom prst="rect">
            <a:avLst/>
          </a:prstGeom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65" y="4081864"/>
            <a:ext cx="1199549" cy="8488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014121" y="2278503"/>
            <a:ext cx="234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www.data.gov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84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389269"/>
            <a:ext cx="10515600" cy="1325563"/>
          </a:xfrm>
        </p:spPr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DATA REPOSITORIES ON THE WEB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84617" y="1654991"/>
            <a:ext cx="5707383" cy="4892357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>
                <a:hlinkClick r:id="rId2"/>
              </a:rPr>
              <a:t>https://www.kaggle.com/datasets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3"/>
              </a:rPr>
              <a:t>http://www.assetmacro.com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4"/>
              </a:rPr>
              <a:t>http://usgovxml.com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5"/>
              </a:rPr>
              <a:t>http://aws.amazon.com/datasets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6"/>
              </a:rPr>
              <a:t>http://databib.org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7"/>
              </a:rPr>
              <a:t>http://datacite.org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8"/>
              </a:rPr>
              <a:t>http://figshare.com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9"/>
              </a:rPr>
              <a:t>http://linkeddata.org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10"/>
              </a:rPr>
              <a:t>http://reddit.com/r/datasets</a:t>
            </a:r>
            <a:endParaRPr lang="fr-FR" dirty="0"/>
          </a:p>
          <a:p>
            <a:r>
              <a:rPr lang="fr-FR" dirty="0">
                <a:hlinkClick r:id="rId11"/>
              </a:rPr>
              <a:t>http://quandl.com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12"/>
              </a:rPr>
              <a:t>http://thewebminer.com 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>
                <a:hlinkClick r:id="rId13"/>
              </a:rPr>
              <a:t>Open Data Inception - A Comprehensive List of 2500+ Open Data Portals in the World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6" y="1794711"/>
            <a:ext cx="5649518" cy="19791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6" y="4101169"/>
            <a:ext cx="5649518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 noGrp="1"/>
          </p:cNvSpPr>
          <p:nvPr>
            <p:ph idx="1"/>
          </p:nvPr>
        </p:nvSpPr>
        <p:spPr bwMode="black">
          <a:xfrm>
            <a:off x="767861" y="1539295"/>
            <a:ext cx="7377332" cy="383427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dirty="0" smtClean="0">
                <a:latin typeface="Chalkduster" charset="0"/>
                <a:ea typeface="Chalkduster" charset="0"/>
                <a:cs typeface="Chalkduster" charset="0"/>
              </a:rPr>
              <a:t>ON FLIPBOARD</a:t>
            </a:r>
            <a:r>
              <a:rPr lang="fr-FR" sz="6600" dirty="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</a:p>
          <a:p>
            <a:endParaRPr lang="fr-FR" sz="2400" dirty="0" smtClean="0">
              <a:latin typeface="Calibri" charset="0"/>
              <a:ea typeface="Calibri" charset="0"/>
              <a:cs typeface="Calibri" charset="0"/>
              <a:hlinkClick r:id=""/>
            </a:endParaRPr>
          </a:p>
          <a:p>
            <a:r>
              <a:rPr lang="fr-FR" sz="3600" dirty="0"/>
              <a:t>http://</a:t>
            </a:r>
            <a:r>
              <a:rPr lang="fr-FR" sz="3600" dirty="0" err="1"/>
              <a:t>flip.it</a:t>
            </a:r>
            <a:r>
              <a:rPr lang="fr-FR" sz="3600" dirty="0"/>
              <a:t>/Xb6yVi</a:t>
            </a:r>
          </a:p>
          <a:p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14" y="1609921"/>
            <a:ext cx="2676965" cy="37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PREPARE YOUR DATA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0705" y="1483341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/>
              <a:t>60-80% of the </a:t>
            </a:r>
            <a:r>
              <a:rPr lang="fr-FR" dirty="0" err="1"/>
              <a:t>work</a:t>
            </a:r>
            <a:r>
              <a:rPr lang="fr-FR" dirty="0"/>
              <a:t>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Examination</a:t>
            </a:r>
            <a:r>
              <a:rPr lang="fr-FR" dirty="0" smtClean="0"/>
              <a:t> : </a:t>
            </a:r>
            <a:r>
              <a:rPr lang="fr-FR" dirty="0" err="1" smtClean="0"/>
              <a:t>meaning</a:t>
            </a:r>
            <a:r>
              <a:rPr lang="fr-FR" dirty="0" smtClean="0"/>
              <a:t> (nominal, ordinal, quantitative)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Examination</a:t>
            </a:r>
            <a:r>
              <a:rPr lang="fr-FR" dirty="0" smtClean="0"/>
              <a:t> : </a:t>
            </a:r>
            <a:r>
              <a:rPr lang="fr-FR" dirty="0" err="1" smtClean="0"/>
              <a:t>physically</a:t>
            </a:r>
            <a:r>
              <a:rPr lang="fr-FR" dirty="0" smtClean="0"/>
              <a:t> (data </a:t>
            </a:r>
            <a:r>
              <a:rPr lang="fr-FR" dirty="0" err="1" smtClean="0"/>
              <a:t>shape</a:t>
            </a:r>
            <a:r>
              <a:rPr lang="fr-FR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Transformation : clean (</a:t>
            </a:r>
            <a:r>
              <a:rPr lang="fr-FR" dirty="0" err="1" smtClean="0"/>
              <a:t>missing</a:t>
            </a:r>
            <a:r>
              <a:rPr lang="fr-FR" dirty="0" smtClean="0"/>
              <a:t>, incorrect, duplicate)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Transformation : </a:t>
            </a:r>
            <a:r>
              <a:rPr lang="fr-FR" dirty="0" err="1" smtClean="0"/>
              <a:t>consolidate</a:t>
            </a:r>
            <a:r>
              <a:rPr lang="fr-FR" dirty="0" smtClean="0"/>
              <a:t>(</a:t>
            </a:r>
            <a:r>
              <a:rPr lang="fr-FR" dirty="0" err="1" smtClean="0"/>
              <a:t>create</a:t>
            </a:r>
            <a:r>
              <a:rPr lang="fr-FR" dirty="0" smtClean="0"/>
              <a:t> new value, compare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assets</a:t>
            </a:r>
            <a:r>
              <a:rPr lang="fr-FR" dirty="0" smtClean="0"/>
              <a:t>)</a:t>
            </a:r>
          </a:p>
          <a:p>
            <a:pPr>
              <a:buFont typeface="Wingdings" charset="2"/>
              <a:buChar char="§"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65348"/>
            <a:ext cx="869657" cy="10878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07857" y="5669291"/>
            <a:ext cx="3032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Tableau Project Maestro </a:t>
            </a:r>
            <a:endParaRPr lang="fr-FR" sz="2200" dirty="0" smtClean="0"/>
          </a:p>
          <a:p>
            <a:r>
              <a:rPr lang="fr-FR" sz="2200" dirty="0"/>
              <a:t>https://</a:t>
            </a:r>
            <a:r>
              <a:rPr lang="fr-FR" sz="2200" dirty="0" err="1" smtClean="0"/>
              <a:t>lc.cx</a:t>
            </a:r>
            <a:r>
              <a:rPr lang="fr-FR" sz="2200" dirty="0" smtClean="0"/>
              <a:t>/o9gz</a:t>
            </a:r>
            <a:endParaRPr lang="fr-FR" sz="2200" dirty="0" smtClean="0"/>
          </a:p>
        </p:txBody>
      </p:sp>
    </p:spTree>
    <p:extLst>
      <p:ext uri="{BB962C8B-B14F-4D97-AF65-F5344CB8AC3E}">
        <p14:creationId xmlns:p14="http://schemas.microsoft.com/office/powerpoint/2010/main" val="19714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DETERMINE THE EDITORIAL FOCUS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your</a:t>
            </a:r>
            <a:r>
              <a:rPr lang="fr-FR" dirty="0"/>
              <a:t> audience (</a:t>
            </a:r>
            <a:r>
              <a:rPr lang="fr-FR" dirty="0" err="1"/>
              <a:t>influencers</a:t>
            </a:r>
            <a:r>
              <a:rPr lang="fr-FR" dirty="0"/>
              <a:t> </a:t>
            </a:r>
            <a:r>
              <a:rPr lang="fr-FR" dirty="0" smtClean="0"/>
              <a:t>? </a:t>
            </a:r>
            <a:r>
              <a:rPr lang="fr-FR" dirty="0" err="1"/>
              <a:t>consumers</a:t>
            </a:r>
            <a:r>
              <a:rPr lang="fr-FR" dirty="0" smtClean="0"/>
              <a:t>? managers?)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know about the </a:t>
            </a:r>
            <a:r>
              <a:rPr lang="fr-FR" dirty="0" err="1"/>
              <a:t>subject</a:t>
            </a:r>
            <a:r>
              <a:rPr lang="fr-FR" dirty="0"/>
              <a:t> (</a:t>
            </a:r>
            <a:r>
              <a:rPr lang="fr-FR" dirty="0" err="1"/>
              <a:t>experience</a:t>
            </a:r>
            <a:r>
              <a:rPr lang="fr-FR" dirty="0"/>
              <a:t>/ </a:t>
            </a:r>
            <a:r>
              <a:rPr lang="fr-FR" dirty="0" err="1"/>
              <a:t>knowledge</a:t>
            </a:r>
            <a:r>
              <a:rPr lang="fr-FR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found</a:t>
            </a:r>
            <a:r>
              <a:rPr lang="fr-FR" dirty="0"/>
              <a:t> (</a:t>
            </a:r>
            <a:r>
              <a:rPr lang="fr-FR" dirty="0" err="1"/>
              <a:t>research</a:t>
            </a:r>
            <a:r>
              <a:rPr lang="fr-FR" dirty="0" smtClean="0"/>
              <a:t>)? </a:t>
            </a:r>
          </a:p>
          <a:p>
            <a:pPr>
              <a:buFont typeface="Wingdings" charset="2"/>
              <a:buChar char="§"/>
            </a:pPr>
            <a:r>
              <a:rPr lang="fr-FR" dirty="0"/>
              <a:t>First Exploration and Visual </a:t>
            </a:r>
            <a:r>
              <a:rPr lang="fr-FR" dirty="0" err="1"/>
              <a:t>Analysis</a:t>
            </a:r>
            <a:r>
              <a:rPr lang="fr-FR" dirty="0"/>
              <a:t> (Data </a:t>
            </a:r>
            <a:r>
              <a:rPr lang="fr-FR" dirty="0" err="1"/>
              <a:t>cleaning</a:t>
            </a:r>
            <a:r>
              <a:rPr lang="fr-FR" dirty="0"/>
              <a:t> and manipulation)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09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CONCEIVE YOUR DESIGN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4" y="1981519"/>
            <a:ext cx="5317450" cy="370104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84" y="1981519"/>
            <a:ext cx="6098505" cy="370104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60320" y="1487915"/>
            <a:ext cx="828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 smtClean="0"/>
              <a:t>Draft</a:t>
            </a:r>
            <a:r>
              <a:rPr lang="fr-FR" sz="2200" dirty="0" smtClean="0"/>
              <a:t> </a:t>
            </a:r>
            <a:endParaRPr lang="fr-FR" sz="2200" dirty="0"/>
          </a:p>
        </p:txBody>
      </p:sp>
      <p:sp>
        <p:nvSpPr>
          <p:cNvPr id="8" name="ZoneTexte 7"/>
          <p:cNvSpPr txBox="1"/>
          <p:nvPr/>
        </p:nvSpPr>
        <p:spPr>
          <a:xfrm>
            <a:off x="7943590" y="1512865"/>
            <a:ext cx="19779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The Dashboard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1118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CONSTRUCT A DESIGN SOLUTION AS A STORY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4982" y="1325563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smtClean="0"/>
              <a:t>Actors : data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Scenari</a:t>
            </a:r>
            <a:r>
              <a:rPr lang="fr-FR" dirty="0" smtClean="0"/>
              <a:t> and </a:t>
            </a:r>
            <a:r>
              <a:rPr lang="fr-FR" dirty="0"/>
              <a:t>a</a:t>
            </a:r>
            <a:r>
              <a:rPr lang="fr-FR" dirty="0" smtClean="0"/>
              <a:t>cting :  charts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Directory: </a:t>
            </a:r>
            <a:r>
              <a:rPr lang="fr-FR" dirty="0" err="1" smtClean="0"/>
              <a:t>colors</a:t>
            </a:r>
            <a:r>
              <a:rPr lang="fr-FR" dirty="0" smtClean="0"/>
              <a:t>, </a:t>
            </a:r>
            <a:r>
              <a:rPr lang="fr-FR" dirty="0" err="1" smtClean="0"/>
              <a:t>interactivity</a:t>
            </a:r>
            <a:r>
              <a:rPr lang="fr-FR" dirty="0" smtClean="0"/>
              <a:t>, annotation, structure.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Technology</a:t>
            </a:r>
            <a:r>
              <a:rPr lang="fr-FR" dirty="0" smtClean="0"/>
              <a:t>: </a:t>
            </a:r>
            <a:r>
              <a:rPr lang="fr-FR" dirty="0" err="1" smtClean="0"/>
              <a:t>tools</a:t>
            </a:r>
            <a:r>
              <a:rPr lang="fr-FR" dirty="0" smtClean="0"/>
              <a:t>, </a:t>
            </a:r>
            <a:r>
              <a:rPr lang="fr-FR" dirty="0" err="1" smtClean="0"/>
              <a:t>frameworks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Staff: data </a:t>
            </a:r>
            <a:r>
              <a:rPr lang="fr-FR" dirty="0" err="1" smtClean="0"/>
              <a:t>analyst</a:t>
            </a:r>
            <a:r>
              <a:rPr lang="fr-FR" dirty="0" smtClean="0"/>
              <a:t>, business </a:t>
            </a:r>
            <a:r>
              <a:rPr lang="fr-FR" dirty="0" err="1" smtClean="0"/>
              <a:t>analyts</a:t>
            </a:r>
            <a:r>
              <a:rPr lang="fr-FR" dirty="0" smtClean="0"/>
              <a:t>, data-</a:t>
            </a:r>
            <a:r>
              <a:rPr lang="fr-FR" dirty="0" err="1" smtClean="0"/>
              <a:t>driven</a:t>
            </a:r>
            <a:r>
              <a:rPr lang="fr-FR" dirty="0" smtClean="0"/>
              <a:t> managers. 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31" y="4797082"/>
            <a:ext cx="1631025" cy="161426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912012" y="5492235"/>
            <a:ext cx="75536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3 Story Points </a:t>
            </a:r>
            <a:r>
              <a:rPr lang="fr-FR" sz="2200" dirty="0" err="1"/>
              <a:t>Dashboards</a:t>
            </a:r>
            <a:r>
              <a:rPr lang="fr-FR" sz="2200" dirty="0"/>
              <a:t> and stories - Tableau </a:t>
            </a:r>
            <a:r>
              <a:rPr lang="fr-FR" sz="2200" dirty="0" smtClean="0"/>
              <a:t>Advanced, 2015.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8944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8135"/>
            <a:ext cx="10515600" cy="1325563"/>
          </a:xfrm>
        </p:spPr>
        <p:txBody>
          <a:bodyPr/>
          <a:lstStyle/>
          <a:p>
            <a:r>
              <a:rPr lang="fr-FR" dirty="0" smtClean="0"/>
              <a:t>ACTORS : DATA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8" y="2123788"/>
            <a:ext cx="5598197" cy="3701707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5" y="2123788"/>
            <a:ext cx="5688181" cy="370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SCENARI AND ACTING : CHARTS 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051134"/>
              </p:ext>
            </p:extLst>
          </p:nvPr>
        </p:nvGraphicFramePr>
        <p:xfrm>
          <a:off x="420914" y="1132113"/>
          <a:ext cx="10861374" cy="54260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25361"/>
                <a:gridCol w="5236013"/>
              </a:tblGrid>
              <a:tr h="666264">
                <a:tc>
                  <a:txBody>
                    <a:bodyPr/>
                    <a:lstStyle/>
                    <a:p>
                      <a:r>
                        <a:rPr lang="fr-FR" sz="2800" b="0" dirty="0" err="1" smtClean="0">
                          <a:solidFill>
                            <a:schemeClr val="tx1"/>
                          </a:solidFill>
                        </a:rPr>
                        <a:t>Scenari</a:t>
                      </a:r>
                      <a:r>
                        <a:rPr lang="fr-FR" sz="2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0" dirty="0" smtClean="0">
                          <a:solidFill>
                            <a:schemeClr val="tx1"/>
                          </a:solidFill>
                        </a:rPr>
                        <a:t>Acting</a:t>
                      </a:r>
                      <a:r>
                        <a:rPr lang="fr-FR" sz="2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895244">
                <a:tc>
                  <a:txBody>
                    <a:bodyPr/>
                    <a:lstStyle/>
                    <a:p>
                      <a:r>
                        <a:rPr lang="fr-FR" sz="2200" dirty="0" err="1" smtClean="0"/>
                        <a:t>Comparing</a:t>
                      </a:r>
                      <a:r>
                        <a:rPr lang="fr-FR" sz="2200" dirty="0" smtClean="0"/>
                        <a:t> quantitative and </a:t>
                      </a:r>
                      <a:r>
                        <a:rPr lang="fr-FR" sz="2200" dirty="0" err="1" smtClean="0"/>
                        <a:t>categorical</a:t>
                      </a:r>
                      <a:r>
                        <a:rPr lang="fr-FR" sz="2200" dirty="0" smtClean="0"/>
                        <a:t> values </a:t>
                      </a:r>
                      <a:endParaRPr lang="fr-FR" sz="2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smtClean="0"/>
                        <a:t>Bar Chart, Dot Plot, Radar Chart , </a:t>
                      </a:r>
                      <a:r>
                        <a:rPr lang="fr-FR" sz="2200" dirty="0" err="1" smtClean="0"/>
                        <a:t>Pyramids</a:t>
                      </a:r>
                      <a:r>
                        <a:rPr lang="fr-FR" sz="2200" dirty="0" smtClean="0"/>
                        <a:t>, </a:t>
                      </a:r>
                      <a:r>
                        <a:rPr lang="fr-FR" sz="2200" dirty="0" err="1" smtClean="0"/>
                        <a:t>Lolipop</a:t>
                      </a:r>
                      <a:r>
                        <a:rPr lang="fr-FR" sz="2200" dirty="0" smtClean="0"/>
                        <a:t>. </a:t>
                      </a:r>
                      <a:endParaRPr lang="fr-FR" sz="22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826314">
                <a:tc>
                  <a:txBody>
                    <a:bodyPr/>
                    <a:lstStyle/>
                    <a:p>
                      <a:r>
                        <a:rPr lang="fr-FR" sz="2200" dirty="0" err="1" smtClean="0"/>
                        <a:t>Charting</a:t>
                      </a:r>
                      <a:r>
                        <a:rPr lang="fr-FR" sz="2200" baseline="0" dirty="0" smtClean="0"/>
                        <a:t> </a:t>
                      </a:r>
                      <a:r>
                        <a:rPr lang="fr-FR" sz="2200" baseline="0" dirty="0" err="1" smtClean="0"/>
                        <a:t>hierarchical</a:t>
                      </a:r>
                      <a:r>
                        <a:rPr lang="fr-FR" sz="2200" baseline="0" dirty="0" smtClean="0"/>
                        <a:t> &amp; part-to-</a:t>
                      </a:r>
                      <a:r>
                        <a:rPr lang="fr-FR" sz="2200" baseline="0" dirty="0" err="1" smtClean="0"/>
                        <a:t>whole</a:t>
                      </a:r>
                      <a:r>
                        <a:rPr lang="fr-FR" sz="2200" baseline="0" dirty="0" smtClean="0"/>
                        <a:t> </a:t>
                      </a:r>
                      <a:r>
                        <a:rPr lang="fr-FR" sz="2200" baseline="0" dirty="0" err="1" smtClean="0"/>
                        <a:t>relationships</a:t>
                      </a:r>
                      <a:endParaRPr lang="fr-FR" sz="2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smtClean="0"/>
                        <a:t>100% </a:t>
                      </a:r>
                      <a:r>
                        <a:rPr lang="fr-FR" sz="2200" dirty="0" err="1" smtClean="0"/>
                        <a:t>Stacked</a:t>
                      </a:r>
                      <a:r>
                        <a:rPr lang="fr-FR" sz="2200" dirty="0" smtClean="0"/>
                        <a:t> Bar Chart, </a:t>
                      </a:r>
                      <a:r>
                        <a:rPr lang="fr-FR" sz="2200" dirty="0" err="1" smtClean="0"/>
                        <a:t>Tree</a:t>
                      </a:r>
                      <a:r>
                        <a:rPr lang="fr-FR" sz="2200" dirty="0" smtClean="0"/>
                        <a:t> </a:t>
                      </a:r>
                      <a:r>
                        <a:rPr lang="fr-FR" sz="2200" dirty="0" err="1" smtClean="0"/>
                        <a:t>Map</a:t>
                      </a:r>
                      <a:r>
                        <a:rPr lang="fr-FR" sz="2200" dirty="0" smtClean="0"/>
                        <a:t>,</a:t>
                      </a:r>
                      <a:r>
                        <a:rPr lang="fr-FR" sz="2200" baseline="0" dirty="0" smtClean="0"/>
                        <a:t> Pie Chart, </a:t>
                      </a:r>
                      <a:r>
                        <a:rPr lang="fr-FR" sz="2200" baseline="0" dirty="0" err="1" smtClean="0"/>
                        <a:t>Waterfall</a:t>
                      </a:r>
                      <a:r>
                        <a:rPr lang="fr-FR" sz="2200" baseline="0" dirty="0" smtClean="0"/>
                        <a:t>. </a:t>
                      </a:r>
                      <a:endParaRPr lang="fr-FR" sz="2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26314">
                <a:tc>
                  <a:txBody>
                    <a:bodyPr/>
                    <a:lstStyle/>
                    <a:p>
                      <a:r>
                        <a:rPr lang="fr-FR" sz="2200" dirty="0" err="1" smtClean="0"/>
                        <a:t>Plotting</a:t>
                      </a:r>
                      <a:r>
                        <a:rPr lang="fr-FR" sz="2200" dirty="0" smtClean="0"/>
                        <a:t> trends and changes over time </a:t>
                      </a:r>
                      <a:endParaRPr lang="fr-FR" sz="2200" dirty="0"/>
                    </a:p>
                  </a:txBody>
                  <a:tcPr>
                    <a:solidFill>
                      <a:srgbClr val="E9666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smtClean="0"/>
                        <a:t>Line Chart, Multi-Line Chart, Area Chart, </a:t>
                      </a:r>
                      <a:r>
                        <a:rPr lang="fr-FR" sz="2200" dirty="0" err="1" smtClean="0"/>
                        <a:t>Slopegraph</a:t>
                      </a:r>
                      <a:r>
                        <a:rPr lang="fr-FR" sz="2200" dirty="0" smtClean="0"/>
                        <a:t>, </a:t>
                      </a:r>
                      <a:r>
                        <a:rPr lang="fr-FR" sz="2200" dirty="0" err="1" smtClean="0"/>
                        <a:t>Slope</a:t>
                      </a:r>
                      <a:r>
                        <a:rPr lang="fr-FR" sz="2200" dirty="0" smtClean="0"/>
                        <a:t> Chart, KPI Chart. </a:t>
                      </a:r>
                      <a:endParaRPr lang="fr-FR" sz="2200" dirty="0"/>
                    </a:p>
                  </a:txBody>
                  <a:tcPr>
                    <a:solidFill>
                      <a:srgbClr val="E96669"/>
                    </a:solidFill>
                  </a:tcPr>
                </a:tc>
              </a:tr>
              <a:tr h="826314">
                <a:tc>
                  <a:txBody>
                    <a:bodyPr/>
                    <a:lstStyle/>
                    <a:p>
                      <a:r>
                        <a:rPr lang="fr-FR" sz="2200" dirty="0" err="1" smtClean="0"/>
                        <a:t>Graphing</a:t>
                      </a:r>
                      <a:r>
                        <a:rPr lang="fr-FR" sz="2200" dirty="0" smtClean="0"/>
                        <a:t> connections</a:t>
                      </a:r>
                      <a:r>
                        <a:rPr lang="fr-FR" sz="2200" baseline="0" dirty="0" smtClean="0"/>
                        <a:t> and </a:t>
                      </a:r>
                      <a:r>
                        <a:rPr lang="fr-FR" sz="2200" baseline="0" dirty="0" err="1" smtClean="0"/>
                        <a:t>relationship</a:t>
                      </a:r>
                      <a:r>
                        <a:rPr lang="fr-FR" sz="2200" baseline="0" dirty="0" smtClean="0"/>
                        <a:t> </a:t>
                      </a:r>
                      <a:endParaRPr lang="fr-FR" sz="2200" dirty="0"/>
                    </a:p>
                  </a:txBody>
                  <a:tcPr>
                    <a:solidFill>
                      <a:srgbClr val="E580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err="1" smtClean="0"/>
                        <a:t>Scatter</a:t>
                      </a:r>
                      <a:r>
                        <a:rPr lang="fr-FR" sz="2200" dirty="0" smtClean="0"/>
                        <a:t> Plot, </a:t>
                      </a:r>
                      <a:r>
                        <a:rPr lang="fr-FR" sz="2200" dirty="0" err="1" smtClean="0"/>
                        <a:t>Bubble</a:t>
                      </a:r>
                      <a:r>
                        <a:rPr lang="fr-FR" sz="2200" dirty="0" smtClean="0"/>
                        <a:t> Plot, </a:t>
                      </a:r>
                      <a:r>
                        <a:rPr lang="fr-FR" sz="2200" dirty="0" err="1" smtClean="0"/>
                        <a:t>Heatmap</a:t>
                      </a:r>
                      <a:r>
                        <a:rPr lang="fr-FR" sz="2200" dirty="0" smtClean="0"/>
                        <a:t>,</a:t>
                      </a:r>
                      <a:r>
                        <a:rPr lang="fr-FR" sz="2200" baseline="0" dirty="0" smtClean="0"/>
                        <a:t> Box Plot, Radial/</a:t>
                      </a:r>
                      <a:r>
                        <a:rPr lang="fr-FR" sz="2200" baseline="0" dirty="0" err="1" smtClean="0"/>
                        <a:t>Chord</a:t>
                      </a:r>
                      <a:r>
                        <a:rPr lang="fr-FR" sz="2200" baseline="0" dirty="0" smtClean="0"/>
                        <a:t> </a:t>
                      </a:r>
                      <a:r>
                        <a:rPr lang="fr-FR" sz="2200" baseline="0" dirty="0" err="1" smtClean="0"/>
                        <a:t>Diagram</a:t>
                      </a:r>
                      <a:r>
                        <a:rPr lang="fr-FR" sz="2200" baseline="0" dirty="0" smtClean="0"/>
                        <a:t>, Network </a:t>
                      </a:r>
                      <a:r>
                        <a:rPr lang="fr-FR" sz="2200" baseline="0" dirty="0" err="1" smtClean="0"/>
                        <a:t>Diagram</a:t>
                      </a:r>
                      <a:r>
                        <a:rPr lang="fr-FR" sz="2200" baseline="0" dirty="0" smtClean="0"/>
                        <a:t> </a:t>
                      </a:r>
                      <a:endParaRPr lang="fr-FR" sz="2200" dirty="0"/>
                    </a:p>
                  </a:txBody>
                  <a:tcPr>
                    <a:solidFill>
                      <a:srgbClr val="E580DA"/>
                    </a:solidFill>
                  </a:tcPr>
                </a:tc>
              </a:tr>
              <a:tr h="1385575">
                <a:tc>
                  <a:txBody>
                    <a:bodyPr/>
                    <a:lstStyle/>
                    <a:p>
                      <a:r>
                        <a:rPr lang="fr-FR" sz="2200" dirty="0" err="1" smtClean="0"/>
                        <a:t>Mapping</a:t>
                      </a:r>
                      <a:r>
                        <a:rPr lang="fr-FR" sz="2200" dirty="0" smtClean="0"/>
                        <a:t> spatial Data </a:t>
                      </a:r>
                      <a:endParaRPr lang="fr-FR" sz="22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200" dirty="0" smtClean="0"/>
                        <a:t>Connection </a:t>
                      </a:r>
                      <a:r>
                        <a:rPr lang="fr-FR" sz="2200" dirty="0" err="1" smtClean="0"/>
                        <a:t>Map</a:t>
                      </a:r>
                      <a:r>
                        <a:rPr lang="fr-FR" sz="2200" dirty="0" smtClean="0"/>
                        <a:t>, </a:t>
                      </a:r>
                      <a:r>
                        <a:rPr lang="fr-FR" sz="2200" dirty="0" err="1" smtClean="0"/>
                        <a:t>Bubble</a:t>
                      </a:r>
                      <a:r>
                        <a:rPr lang="fr-FR" sz="2200" dirty="0" smtClean="0"/>
                        <a:t> Plot</a:t>
                      </a:r>
                      <a:r>
                        <a:rPr lang="fr-FR" sz="2200" baseline="0" dirty="0" smtClean="0"/>
                        <a:t> </a:t>
                      </a:r>
                      <a:r>
                        <a:rPr lang="fr-FR" sz="2200" baseline="0" dirty="0" err="1" smtClean="0"/>
                        <a:t>Map</a:t>
                      </a:r>
                      <a:r>
                        <a:rPr lang="fr-FR" sz="2200" baseline="0" dirty="0" smtClean="0"/>
                        <a:t>, </a:t>
                      </a:r>
                      <a:r>
                        <a:rPr lang="fr-FR" sz="2200" baseline="0" dirty="0" err="1" smtClean="0"/>
                        <a:t>Choropleth</a:t>
                      </a:r>
                      <a:r>
                        <a:rPr lang="fr-FR" sz="2200" baseline="0" dirty="0" smtClean="0"/>
                        <a:t> </a:t>
                      </a:r>
                      <a:r>
                        <a:rPr lang="fr-FR" sz="2200" baseline="0" dirty="0" err="1" smtClean="0"/>
                        <a:t>Map</a:t>
                      </a:r>
                      <a:endParaRPr lang="fr-FR" sz="22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17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DEMO: POC VISUALIZATION TABLEAU 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17" y="1198954"/>
            <a:ext cx="2049481" cy="43513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2" y="1198955"/>
            <a:ext cx="9354677" cy="52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SPECIAL EFFECTS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7286" y="1614609"/>
            <a:ext cx="11690252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Multiple point of entry : </a:t>
            </a:r>
            <a:r>
              <a:rPr lang="fr-FR" dirty="0">
                <a:hlinkClick r:id="rId2"/>
              </a:rPr>
              <a:t>http://</a:t>
            </a:r>
            <a:r>
              <a:rPr lang="fr-FR" dirty="0" smtClean="0">
                <a:hlinkClick r:id="rId2"/>
              </a:rPr>
              <a:t>urlz.fr/4n4S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Multiple </a:t>
            </a:r>
            <a:r>
              <a:rPr lang="fr-FR" dirty="0"/>
              <a:t>layer of </a:t>
            </a:r>
            <a:r>
              <a:rPr lang="fr-FR" dirty="0" err="1"/>
              <a:t>detail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urlz.fr/4n4U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Participation /</a:t>
            </a:r>
            <a:r>
              <a:rPr lang="fr-FR" dirty="0" err="1" smtClean="0"/>
              <a:t>personalisation</a:t>
            </a:r>
            <a:r>
              <a:rPr lang="fr-FR" dirty="0"/>
              <a:t> : </a:t>
            </a:r>
            <a:r>
              <a:rPr lang="fr-FR" dirty="0">
                <a:hlinkClick r:id="rId4"/>
              </a:rPr>
              <a:t>http://</a:t>
            </a:r>
            <a:r>
              <a:rPr lang="fr-FR" dirty="0" smtClean="0">
                <a:hlinkClick r:id="rId4"/>
              </a:rPr>
              <a:t>urlz.fr/4n4V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Gamification</a:t>
            </a:r>
            <a:r>
              <a:rPr lang="fr-FR" dirty="0"/>
              <a:t> : </a:t>
            </a:r>
            <a:r>
              <a:rPr lang="fr-FR" dirty="0">
                <a:hlinkClick r:id="rId5"/>
              </a:rPr>
              <a:t>http://</a:t>
            </a:r>
            <a:r>
              <a:rPr lang="fr-FR" dirty="0" smtClean="0">
                <a:hlinkClick r:id="rId5"/>
              </a:rPr>
              <a:t>urlz.fr/4n4W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smtClean="0"/>
              <a:t>Story </a:t>
            </a:r>
            <a:r>
              <a:rPr lang="fr-FR" dirty="0"/>
              <a:t>over time : </a:t>
            </a:r>
            <a:r>
              <a:rPr lang="fr-FR" dirty="0">
                <a:hlinkClick r:id="rId6"/>
              </a:rPr>
              <a:t>http://</a:t>
            </a:r>
            <a:r>
              <a:rPr lang="fr-FR" dirty="0" smtClean="0">
                <a:hlinkClick r:id="rId6"/>
              </a:rPr>
              <a:t>urlz.fr/4n4X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Video</a:t>
            </a:r>
            <a:r>
              <a:rPr lang="fr-FR" dirty="0" smtClean="0"/>
              <a:t> </a:t>
            </a:r>
            <a:r>
              <a:rPr lang="fr-FR" dirty="0" err="1" smtClean="0"/>
              <a:t>graphics</a:t>
            </a:r>
            <a:r>
              <a:rPr lang="fr-FR" dirty="0"/>
              <a:t> : </a:t>
            </a:r>
            <a:r>
              <a:rPr lang="fr-FR" dirty="0">
                <a:hlinkClick r:id="rId7"/>
              </a:rPr>
              <a:t>http://</a:t>
            </a:r>
            <a:r>
              <a:rPr lang="fr-FR" dirty="0" smtClean="0">
                <a:hlinkClick r:id="rId7"/>
              </a:rPr>
              <a:t>urlz.fr/4n4Z</a:t>
            </a:r>
            <a:endParaRPr lang="fr-FR" dirty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Touchscreen</a:t>
            </a:r>
            <a:r>
              <a:rPr lang="fr-FR" dirty="0" smtClean="0"/>
              <a:t> </a:t>
            </a:r>
            <a:r>
              <a:rPr lang="fr-FR" dirty="0"/>
              <a:t>interface : </a:t>
            </a:r>
            <a:r>
              <a:rPr lang="fr-FR" dirty="0">
                <a:hlinkClick r:id="rId8"/>
              </a:rPr>
              <a:t>http://</a:t>
            </a:r>
            <a:r>
              <a:rPr lang="fr-FR" dirty="0" smtClean="0">
                <a:hlinkClick r:id="rId8"/>
              </a:rPr>
              <a:t>urlz.fr/4n51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Responsive design interface</a:t>
            </a:r>
            <a:r>
              <a:rPr lang="fr-FR" dirty="0"/>
              <a:t>: </a:t>
            </a:r>
            <a:r>
              <a:rPr lang="fr-FR" dirty="0">
                <a:hlinkClick r:id="rId9"/>
              </a:rPr>
              <a:t>http://</a:t>
            </a:r>
            <a:r>
              <a:rPr lang="fr-FR" dirty="0" smtClean="0">
                <a:hlinkClick r:id="rId9"/>
              </a:rPr>
              <a:t>urlz.fr/4n8Z</a:t>
            </a:r>
            <a:r>
              <a:rPr lang="fr-FR" dirty="0"/>
              <a:t> , </a:t>
            </a:r>
            <a:r>
              <a:rPr lang="fr-FR" dirty="0">
                <a:hlinkClick r:id="rId10"/>
              </a:rPr>
              <a:t>http://</a:t>
            </a:r>
            <a:r>
              <a:rPr lang="fr-FR" dirty="0" smtClean="0">
                <a:hlinkClick r:id="rId10"/>
              </a:rPr>
              <a:t>urlz.fr/4n90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2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DIRECTORY : TOOLS &amp; FRAMEWORK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5" y="1445387"/>
            <a:ext cx="10515600" cy="4155211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5" y="5838092"/>
            <a:ext cx="1256546" cy="8891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883731" y="6067245"/>
            <a:ext cx="5161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http://</a:t>
            </a:r>
            <a:r>
              <a:rPr lang="fr-FR" sz="2200" dirty="0" err="1"/>
              <a:t>www.visualisingdata.com</a:t>
            </a:r>
            <a:r>
              <a:rPr lang="fr-FR" sz="2200" dirty="0"/>
              <a:t>/</a:t>
            </a:r>
            <a:r>
              <a:rPr lang="fr-FR" sz="2200" dirty="0" err="1"/>
              <a:t>resources</a:t>
            </a:r>
            <a:r>
              <a:rPr lang="fr-FR" sz="2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16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DIRECTORY : TOOLS &amp; FRAMEWORK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6" y="2335235"/>
            <a:ext cx="3938215" cy="362565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36" y="2311608"/>
            <a:ext cx="3971870" cy="36729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51" y="2311608"/>
            <a:ext cx="3943549" cy="367291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29993" y="6133514"/>
            <a:ext cx="2098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https://d3js.org/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459459" y="6133514"/>
            <a:ext cx="2957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http://docs.ggplot2.org</a:t>
            </a:r>
            <a:r>
              <a:rPr lang="fr-FR" dirty="0"/>
              <a:t>/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030348" y="6133514"/>
            <a:ext cx="4161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https://</a:t>
            </a:r>
            <a:r>
              <a:rPr lang="fr-FR" sz="2200" dirty="0" err="1"/>
              <a:t>www.mapbox.com</a:t>
            </a:r>
            <a:r>
              <a:rPr lang="fr-FR" sz="2200" dirty="0"/>
              <a:t>/</a:t>
            </a:r>
            <a:r>
              <a:rPr lang="fr-FR" sz="2200" dirty="0" err="1"/>
              <a:t>gallery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08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39786"/>
            <a:ext cx="10515600" cy="1325563"/>
          </a:xfrm>
        </p:spPr>
        <p:txBody>
          <a:bodyPr/>
          <a:lstStyle/>
          <a:p>
            <a:r>
              <a:rPr lang="fr-FR" dirty="0" smtClean="0"/>
              <a:t>THE ART OF DATA VISUALIZATION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9" y="908276"/>
            <a:ext cx="8765760" cy="5436604"/>
          </a:xfrm>
        </p:spPr>
      </p:pic>
    </p:spTree>
    <p:extLst>
      <p:ext uri="{BB962C8B-B14F-4D97-AF65-F5344CB8AC3E}">
        <p14:creationId xmlns:p14="http://schemas.microsoft.com/office/powerpoint/2010/main" val="41844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STAFF: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2268" y="17060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/>
              <a:t>designers are </a:t>
            </a:r>
            <a:r>
              <a:rPr lang="fr-FR" dirty="0" err="1" smtClean="0"/>
              <a:t>melding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skills</a:t>
            </a:r>
            <a:r>
              <a:rPr lang="fr-FR" dirty="0"/>
              <a:t> of computer science, </a:t>
            </a:r>
            <a:r>
              <a:rPr lang="fr-FR" dirty="0" err="1" smtClean="0"/>
              <a:t>statistics</a:t>
            </a:r>
            <a:r>
              <a:rPr lang="fr-FR" dirty="0"/>
              <a:t>, </a:t>
            </a:r>
            <a:r>
              <a:rPr lang="fr-FR" dirty="0" err="1"/>
              <a:t>artistic</a:t>
            </a:r>
            <a:r>
              <a:rPr lang="fr-FR" dirty="0"/>
              <a:t> design </a:t>
            </a:r>
            <a:r>
              <a:rPr lang="fr-FR" dirty="0" smtClean="0"/>
              <a:t>and </a:t>
            </a:r>
            <a:r>
              <a:rPr lang="fr-FR" dirty="0" err="1" smtClean="0"/>
              <a:t>storytelling</a:t>
            </a:r>
            <a:r>
              <a:rPr lang="fr-FR" dirty="0" smtClean="0"/>
              <a:t>. 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06" y="2990412"/>
            <a:ext cx="4375894" cy="30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NOT ONLY ONE STORY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8372" y="1325563"/>
            <a:ext cx="10515600" cy="4351338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fr-FR" dirty="0" err="1" smtClean="0"/>
              <a:t>Brief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Context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Budget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Time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Pressure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Infrastructure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People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8" y="5528603"/>
            <a:ext cx="1236665" cy="87512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909688" y="5809482"/>
            <a:ext cx="20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goo.gl</a:t>
            </a:r>
            <a:r>
              <a:rPr lang="fr-FR" sz="2400" dirty="0"/>
              <a:t>/</a:t>
            </a:r>
            <a:r>
              <a:rPr lang="fr-FR" sz="2400" dirty="0" err="1"/>
              <a:t>cbdHCb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34036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VERY BAD TRIP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0" y="2056156"/>
            <a:ext cx="4589159" cy="353522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17" y="2212238"/>
            <a:ext cx="5393048" cy="32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5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2606040" y="1354181"/>
            <a:ext cx="6979920" cy="417576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IMPACTS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ON CONSULTANCY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32096" y="6116272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200" dirty="0"/>
              <a:t>http://</a:t>
            </a:r>
            <a:r>
              <a:rPr lang="fr-FR" sz="2200" dirty="0" err="1"/>
              <a:t>urlz.fr</a:t>
            </a:r>
            <a:r>
              <a:rPr lang="fr-FR" sz="2200" dirty="0"/>
              <a:t>/4nnk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6" y="1712097"/>
            <a:ext cx="5753277" cy="34597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6" y="6012786"/>
            <a:ext cx="922020" cy="65246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84" y="1735162"/>
            <a:ext cx="5580562" cy="34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ON DECISION MAKING 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« Not </a:t>
            </a:r>
            <a:r>
              <a:rPr lang="fr-FR" dirty="0"/>
              <a:t>long </a:t>
            </a:r>
            <a:r>
              <a:rPr lang="fr-FR" dirty="0" err="1"/>
              <a:t>ago</a:t>
            </a:r>
            <a:r>
              <a:rPr lang="fr-FR" dirty="0"/>
              <a:t>, the </a:t>
            </a:r>
            <a:r>
              <a:rPr lang="fr-FR" dirty="0" err="1"/>
              <a:t>ability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smart data </a:t>
            </a:r>
            <a:r>
              <a:rPr lang="fr-FR" dirty="0" err="1"/>
              <a:t>visualizations</a:t>
            </a:r>
            <a:r>
              <a:rPr lang="fr-FR" dirty="0"/>
              <a:t>, or </a:t>
            </a:r>
            <a:r>
              <a:rPr lang="fr-FR" dirty="0" err="1"/>
              <a:t>dataviz</a:t>
            </a:r>
            <a:r>
              <a:rPr lang="fr-FR" dirty="0"/>
              <a:t>, </a:t>
            </a:r>
            <a:r>
              <a:rPr lang="fr-FR" dirty="0" err="1"/>
              <a:t>was</a:t>
            </a:r>
            <a:r>
              <a:rPr lang="fr-FR" dirty="0"/>
              <a:t> a </a:t>
            </a:r>
            <a:r>
              <a:rPr lang="fr-FR" dirty="0" err="1"/>
              <a:t>nice</a:t>
            </a:r>
            <a:r>
              <a:rPr lang="fr-FR" dirty="0"/>
              <a:t>-to-have </a:t>
            </a:r>
            <a:r>
              <a:rPr lang="fr-FR" dirty="0" err="1"/>
              <a:t>skill</a:t>
            </a:r>
            <a:r>
              <a:rPr lang="fr-FR" dirty="0"/>
              <a:t>. For the </a:t>
            </a:r>
            <a:r>
              <a:rPr lang="fr-FR" dirty="0" err="1"/>
              <a:t>most</a:t>
            </a:r>
            <a:r>
              <a:rPr lang="fr-FR" dirty="0"/>
              <a:t> part,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benefited</a:t>
            </a:r>
            <a:r>
              <a:rPr lang="fr-FR" dirty="0"/>
              <a:t> design- and data-</a:t>
            </a:r>
            <a:r>
              <a:rPr lang="fr-FR" dirty="0" err="1"/>
              <a:t>minded</a:t>
            </a:r>
            <a:r>
              <a:rPr lang="fr-FR" dirty="0"/>
              <a:t> managers </a:t>
            </a:r>
            <a:r>
              <a:rPr lang="fr-FR" dirty="0" err="1"/>
              <a:t>who</a:t>
            </a:r>
            <a:r>
              <a:rPr lang="fr-FR" dirty="0"/>
              <a:t> made a </a:t>
            </a:r>
            <a:r>
              <a:rPr lang="fr-FR" dirty="0" err="1"/>
              <a:t>deliberate</a:t>
            </a:r>
            <a:r>
              <a:rPr lang="fr-FR" dirty="0"/>
              <a:t> </a:t>
            </a:r>
            <a:r>
              <a:rPr lang="fr-FR" dirty="0" err="1"/>
              <a:t>decision</a:t>
            </a:r>
            <a:r>
              <a:rPr lang="fr-FR" dirty="0"/>
              <a:t> to </a:t>
            </a:r>
            <a:r>
              <a:rPr lang="fr-FR" dirty="0" err="1"/>
              <a:t>invest</a:t>
            </a:r>
            <a:r>
              <a:rPr lang="fr-FR" dirty="0"/>
              <a:t> in </a:t>
            </a:r>
            <a:r>
              <a:rPr lang="fr-FR" dirty="0" err="1"/>
              <a:t>acquiring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</a:t>
            </a:r>
            <a:endParaRPr lang="fr-FR" dirty="0" smtClean="0"/>
          </a:p>
          <a:p>
            <a:pPr marL="0" indent="0">
              <a:buNone/>
            </a:pPr>
            <a:r>
              <a:rPr lang="fr-FR" dirty="0" err="1" smtClean="0"/>
              <a:t>That’s</a:t>
            </a:r>
            <a:r>
              <a:rPr lang="fr-FR" dirty="0" smtClean="0"/>
              <a:t> </a:t>
            </a:r>
            <a:r>
              <a:rPr lang="fr-FR" dirty="0" err="1"/>
              <a:t>changed</a:t>
            </a:r>
            <a:r>
              <a:rPr lang="fr-FR" dirty="0"/>
              <a:t>.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communication </a:t>
            </a:r>
            <a:r>
              <a:rPr lang="fr-FR" dirty="0" err="1"/>
              <a:t>is</a:t>
            </a:r>
            <a:r>
              <a:rPr lang="fr-FR" dirty="0"/>
              <a:t> a must-have </a:t>
            </a:r>
            <a:r>
              <a:rPr lang="fr-FR" dirty="0" err="1"/>
              <a:t>skill</a:t>
            </a:r>
            <a:r>
              <a:rPr lang="fr-FR" dirty="0"/>
              <a:t> for all managers, </a:t>
            </a:r>
            <a:r>
              <a:rPr lang="fr-FR" dirty="0" err="1"/>
              <a:t>because</a:t>
            </a:r>
            <a:r>
              <a:rPr lang="fr-FR" dirty="0"/>
              <a:t> more and more </a:t>
            </a:r>
            <a:r>
              <a:rPr lang="fr-FR" dirty="0" err="1"/>
              <a:t>often</a:t>
            </a:r>
            <a:r>
              <a:rPr lang="fr-FR" dirty="0"/>
              <a:t>, </a:t>
            </a:r>
            <a:r>
              <a:rPr lang="fr-FR" dirty="0" err="1"/>
              <a:t>it’s</a:t>
            </a:r>
            <a:r>
              <a:rPr lang="fr-FR" dirty="0"/>
              <a:t> the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of the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do</a:t>
            </a:r>
            <a:r>
              <a:rPr lang="fr-FR" dirty="0" smtClean="0"/>
              <a:t>. »</a:t>
            </a:r>
          </a:p>
          <a:p>
            <a:pPr marL="0" indent="0" algn="r">
              <a:buNone/>
            </a:pPr>
            <a:r>
              <a:rPr lang="fr-FR" dirty="0" smtClean="0"/>
              <a:t>Scott </a:t>
            </a:r>
            <a:r>
              <a:rPr lang="fr-FR" dirty="0" err="1" smtClean="0"/>
              <a:t>Berinato</a:t>
            </a:r>
            <a:r>
              <a:rPr lang="fr-FR" dirty="0" smtClean="0"/>
              <a:t>, HBR, </a:t>
            </a:r>
            <a:r>
              <a:rPr lang="fr-FR" dirty="0" err="1" smtClean="0"/>
              <a:t>June</a:t>
            </a:r>
            <a:r>
              <a:rPr lang="fr-FR" dirty="0" smtClean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61921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0"/>
            <a:ext cx="11982615" cy="1325563"/>
          </a:xfrm>
        </p:spPr>
        <p:txBody>
          <a:bodyPr/>
          <a:lstStyle/>
          <a:p>
            <a:r>
              <a:rPr lang="fr-FR" dirty="0" smtClean="0"/>
              <a:t>ON MANAGEMENT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7625" y="1320031"/>
            <a:ext cx="11680417" cy="4351338"/>
          </a:xfrm>
        </p:spPr>
        <p:txBody>
          <a:bodyPr/>
          <a:lstStyle/>
          <a:p>
            <a:pPr marL="0" indent="0">
              <a:buNone/>
            </a:pPr>
            <a:r>
              <a:rPr lang="fr-FR" sz="2200" dirty="0" smtClean="0"/>
              <a:t>Visual communication </a:t>
            </a:r>
            <a:r>
              <a:rPr lang="fr-FR" sz="2200" dirty="0" err="1" smtClean="0"/>
              <a:t>is</a:t>
            </a:r>
            <a:r>
              <a:rPr lang="fr-FR" sz="2200" dirty="0" smtClean="0"/>
              <a:t> a must have </a:t>
            </a:r>
            <a:r>
              <a:rPr lang="fr-FR" sz="2200" dirty="0" err="1" smtClean="0"/>
              <a:t>skill</a:t>
            </a:r>
            <a:r>
              <a:rPr lang="fr-FR" sz="2200" dirty="0" smtClean="0"/>
              <a:t> for all managers </a:t>
            </a:r>
          </a:p>
          <a:p>
            <a:pPr>
              <a:buFont typeface="Wingdings" charset="2"/>
              <a:buChar char="§"/>
            </a:pPr>
            <a:r>
              <a:rPr lang="fr-FR" sz="2200" dirty="0" smtClean="0"/>
              <a:t>Is the information </a:t>
            </a:r>
            <a:r>
              <a:rPr lang="fr-FR" sz="2200" dirty="0" err="1" smtClean="0"/>
              <a:t>conceptual</a:t>
            </a:r>
            <a:r>
              <a:rPr lang="fr-FR" sz="2200" dirty="0" smtClean="0"/>
              <a:t> or data-</a:t>
            </a:r>
            <a:r>
              <a:rPr lang="fr-FR" sz="2200" dirty="0" err="1" smtClean="0"/>
              <a:t>driven</a:t>
            </a:r>
            <a:r>
              <a:rPr lang="fr-FR" sz="2200" dirty="0" smtClean="0"/>
              <a:t>? (</a:t>
            </a:r>
            <a:r>
              <a:rPr lang="fr-FR" sz="2200" dirty="0" err="1" smtClean="0"/>
              <a:t>ideas</a:t>
            </a:r>
            <a:r>
              <a:rPr lang="fr-FR" sz="2200" dirty="0" smtClean="0"/>
              <a:t> vs </a:t>
            </a:r>
            <a:r>
              <a:rPr lang="fr-FR" sz="2200" dirty="0" err="1" smtClean="0"/>
              <a:t>statistics</a:t>
            </a:r>
            <a:r>
              <a:rPr lang="fr-FR" sz="2200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fr-FR" sz="2200" dirty="0" smtClean="0"/>
              <a:t>Am I </a:t>
            </a:r>
            <a:r>
              <a:rPr lang="fr-FR" sz="2200" dirty="0" err="1" smtClean="0"/>
              <a:t>declaring</a:t>
            </a:r>
            <a:r>
              <a:rPr lang="fr-FR" sz="2200" dirty="0" smtClean="0"/>
              <a:t> or </a:t>
            </a:r>
            <a:r>
              <a:rPr lang="fr-FR" sz="2200" dirty="0" err="1" smtClean="0"/>
              <a:t>exploring</a:t>
            </a:r>
            <a:r>
              <a:rPr lang="fr-FR" sz="2200" dirty="0" smtClean="0"/>
              <a:t> </a:t>
            </a:r>
            <a:r>
              <a:rPr lang="fr-FR" sz="2200" dirty="0" err="1" smtClean="0"/>
              <a:t>something</a:t>
            </a:r>
            <a:r>
              <a:rPr lang="fr-FR" sz="2200" dirty="0" smtClean="0"/>
              <a:t>? (</a:t>
            </a:r>
            <a:r>
              <a:rPr lang="fr-FR" sz="2200" dirty="0" err="1" smtClean="0"/>
              <a:t>affirm</a:t>
            </a:r>
            <a:r>
              <a:rPr lang="fr-FR" sz="2200" dirty="0" smtClean="0"/>
              <a:t> vs </a:t>
            </a:r>
            <a:r>
              <a:rPr lang="fr-FR" sz="2200" dirty="0" err="1" smtClean="0"/>
              <a:t>confirm</a:t>
            </a:r>
            <a:r>
              <a:rPr lang="fr-FR" sz="2200" dirty="0" smtClean="0"/>
              <a:t>)</a:t>
            </a:r>
          </a:p>
          <a:p>
            <a:pPr>
              <a:buFont typeface="Wingdings" charset="2"/>
              <a:buChar char="§"/>
            </a:pPr>
            <a:r>
              <a:rPr lang="fr-FR" sz="2200" dirty="0" err="1" smtClean="0"/>
              <a:t>Two</a:t>
            </a:r>
            <a:r>
              <a:rPr lang="fr-FR" sz="2200" dirty="0" smtClean="0"/>
              <a:t> </a:t>
            </a:r>
            <a:r>
              <a:rPr lang="fr-FR" sz="2200" dirty="0" err="1" smtClean="0"/>
              <a:t>kinds</a:t>
            </a:r>
            <a:r>
              <a:rPr lang="fr-FR" sz="2200" dirty="0" smtClean="0"/>
              <a:t> of </a:t>
            </a:r>
            <a:r>
              <a:rPr lang="fr-FR" sz="2200" dirty="0" err="1" smtClean="0"/>
              <a:t>exploratory</a:t>
            </a:r>
            <a:r>
              <a:rPr lang="fr-FR" sz="2200" dirty="0" smtClean="0"/>
              <a:t> </a:t>
            </a:r>
            <a:r>
              <a:rPr lang="fr-FR" sz="2200" dirty="0" err="1"/>
              <a:t>vizualizations</a:t>
            </a:r>
            <a:r>
              <a:rPr lang="fr-FR" sz="2200" dirty="0"/>
              <a:t> </a:t>
            </a:r>
            <a:r>
              <a:rPr lang="fr-FR" sz="2200" dirty="0" smtClean="0"/>
              <a:t>: test an </a:t>
            </a:r>
            <a:r>
              <a:rPr lang="fr-FR" sz="2200" dirty="0" err="1" smtClean="0"/>
              <a:t>hypothesis</a:t>
            </a:r>
            <a:r>
              <a:rPr lang="fr-FR" sz="2200" dirty="0" smtClean="0"/>
              <a:t> or </a:t>
            </a:r>
            <a:r>
              <a:rPr lang="fr-FR" sz="2200" dirty="0" err="1" smtClean="0"/>
              <a:t>don’t</a:t>
            </a:r>
            <a:r>
              <a:rPr lang="fr-FR" sz="2200" dirty="0" smtClean="0"/>
              <a:t> know </a:t>
            </a:r>
            <a:r>
              <a:rPr lang="fr-FR" sz="2200" dirty="0" err="1" smtClean="0"/>
              <a:t>what</a:t>
            </a:r>
            <a:r>
              <a:rPr lang="fr-FR" sz="2200" dirty="0" smtClean="0"/>
              <a:t> </a:t>
            </a:r>
            <a:r>
              <a:rPr lang="fr-FR" sz="2200" dirty="0" err="1" smtClean="0"/>
              <a:t>your</a:t>
            </a:r>
            <a:r>
              <a:rPr lang="fr-FR" sz="2200" dirty="0" smtClean="0"/>
              <a:t> are </a:t>
            </a:r>
            <a:r>
              <a:rPr lang="fr-FR" sz="2200" dirty="0" err="1" smtClean="0"/>
              <a:t>looking</a:t>
            </a:r>
            <a:r>
              <a:rPr lang="fr-FR" sz="2200" dirty="0" smtClean="0"/>
              <a:t> for.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52" y="3285710"/>
            <a:ext cx="3615397" cy="34676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" y="3503026"/>
            <a:ext cx="3585605" cy="151652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5" y="5224219"/>
            <a:ext cx="3585604" cy="13011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45" y="5224219"/>
            <a:ext cx="3949070" cy="13716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45" y="3495700"/>
            <a:ext cx="3949070" cy="145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ON SECTORS                                ON ACTIVITIES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8344" y="1325563"/>
            <a:ext cx="5196114" cy="526392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dirty="0"/>
              <a:t>Agriculture and </a:t>
            </a:r>
            <a:r>
              <a:rPr lang="fr-FR" dirty="0" err="1" smtClean="0"/>
              <a:t>Climate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Assurance </a:t>
            </a:r>
          </a:p>
          <a:p>
            <a:pPr>
              <a:buFont typeface="Wingdings" charset="2"/>
              <a:buChar char="§"/>
            </a:pPr>
            <a:r>
              <a:rPr lang="fr-FR" dirty="0"/>
              <a:t>Bank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Defense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dirty="0" smtClean="0"/>
              <a:t>Security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E-commerce, Social networks, </a:t>
            </a:r>
            <a:r>
              <a:rPr lang="fr-FR" dirty="0" err="1" smtClean="0"/>
              <a:t>IoT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/>
              <a:t>Education 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Entertainement</a:t>
            </a:r>
            <a:r>
              <a:rPr lang="fr-FR" dirty="0"/>
              <a:t>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Health</a:t>
            </a:r>
            <a:r>
              <a:rPr lang="fr-FR" dirty="0" smtClean="0"/>
              <a:t> &amp; </a:t>
            </a:r>
            <a:r>
              <a:rPr lang="fr-FR" dirty="0" err="1" smtClean="0"/>
              <a:t>Biotech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err="1"/>
              <a:t>Industry</a:t>
            </a:r>
            <a:r>
              <a:rPr lang="fr-FR" dirty="0"/>
              <a:t> 4.0 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Journalism</a:t>
            </a: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err="1" smtClean="0"/>
              <a:t>Mobility</a:t>
            </a:r>
            <a:r>
              <a:rPr lang="fr-FR" dirty="0" smtClean="0"/>
              <a:t> &amp; Smart City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Transport &amp; </a:t>
            </a:r>
            <a:r>
              <a:rPr lang="fr-FR" dirty="0" err="1" smtClean="0"/>
              <a:t>Tourism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Sport…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995886" y="1301297"/>
            <a:ext cx="5196114" cy="526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fr-FR" dirty="0" err="1" smtClean="0"/>
              <a:t>Research</a:t>
            </a:r>
            <a:r>
              <a:rPr lang="fr-FR" dirty="0" smtClean="0"/>
              <a:t>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Marketing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Commerce 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Communication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Human</a:t>
            </a:r>
            <a:r>
              <a:rPr lang="fr-FR" dirty="0" smtClean="0"/>
              <a:t> Ressources </a:t>
            </a:r>
          </a:p>
          <a:p>
            <a:pPr>
              <a:buFont typeface="Wingdings" charset="2"/>
              <a:buChar char="§"/>
            </a:pPr>
            <a:r>
              <a:rPr lang="fr-FR" dirty="0" err="1" smtClean="0"/>
              <a:t>Supply</a:t>
            </a:r>
            <a:r>
              <a:rPr lang="fr-FR" dirty="0" smtClean="0"/>
              <a:t> Chain</a:t>
            </a:r>
          </a:p>
          <a:p>
            <a:pPr>
              <a:buFont typeface="Wingdings" charset="2"/>
              <a:buChar char="§"/>
            </a:pPr>
            <a:r>
              <a:rPr lang="fr-FR" dirty="0" smtClean="0"/>
              <a:t>Finance……</a:t>
            </a:r>
          </a:p>
        </p:txBody>
      </p:sp>
    </p:spTree>
    <p:extLst>
      <p:ext uri="{BB962C8B-B14F-4D97-AF65-F5344CB8AC3E}">
        <p14:creationId xmlns:p14="http://schemas.microsoft.com/office/powerpoint/2010/main" val="9750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056012" cy="1325563"/>
          </a:xfrm>
        </p:spPr>
        <p:txBody>
          <a:bodyPr/>
          <a:lstStyle/>
          <a:p>
            <a:r>
              <a:rPr lang="fr-FR" dirty="0" smtClean="0"/>
              <a:t>SOCIAL NETWORKS: FACEBOOK ANALYTICS FOR APPS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5" y="1325563"/>
            <a:ext cx="4223906" cy="466763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29" y="1325564"/>
            <a:ext cx="6410553" cy="3088620"/>
          </a:xfrm>
          <a:prstGeom prst="rect">
            <a:avLst/>
          </a:prstGeom>
        </p:spPr>
      </p:pic>
      <p:pic>
        <p:nvPicPr>
          <p:cNvPr id="6" name="Imag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57" y="4671723"/>
            <a:ext cx="882350" cy="8732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19784" y="4723646"/>
            <a:ext cx="48439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Make</a:t>
            </a:r>
            <a:r>
              <a:rPr lang="fr-FR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Smarter</a:t>
            </a:r>
            <a:r>
              <a:rPr lang="fr-FR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Decisions</a:t>
            </a:r>
            <a:r>
              <a:rPr lang="fr-FR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2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fr-FR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Facebook </a:t>
            </a:r>
            <a:r>
              <a:rPr lang="fr-FR" sz="22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Analytics</a:t>
            </a:r>
            <a:r>
              <a:rPr lang="fr-FR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for Apps</a:t>
            </a:r>
            <a:endParaRPr lang="fr-FR" sz="2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917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/>
              <a:t>&amp;</a:t>
            </a:r>
            <a:r>
              <a:rPr lang="fr-FR" dirty="0" smtClean="0"/>
              <a:t> WEARABLES : STRAVA QUANTIFIED SELF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799771"/>
            <a:ext cx="6254769" cy="374468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43" y="1799771"/>
            <a:ext cx="5404075" cy="37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63311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THE U.S ELECTION THROUGHOUT HISTORY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95" y="1789640"/>
            <a:ext cx="4042391" cy="459467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27" y="1789640"/>
            <a:ext cx="4310072" cy="482895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90826" y="126225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1886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290560" y="12622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0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DATA JOURNALISM : THE GUARDIAN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4" y="1100478"/>
            <a:ext cx="11197156" cy="292288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52" y="1100478"/>
            <a:ext cx="7090118" cy="49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DATA JOURNALISM : #DATAGUEULE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1136877"/>
            <a:ext cx="10657224" cy="5271665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57" y="1589990"/>
            <a:ext cx="3795281" cy="4818552"/>
          </a:xfrm>
        </p:spPr>
      </p:pic>
    </p:spTree>
    <p:extLst>
      <p:ext uri="{BB962C8B-B14F-4D97-AF65-F5344CB8AC3E}">
        <p14:creationId xmlns:p14="http://schemas.microsoft.com/office/powerpoint/2010/main" val="386252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851"/>
            <a:ext cx="10515600" cy="1325563"/>
          </a:xfrm>
        </p:spPr>
        <p:txBody>
          <a:bodyPr/>
          <a:lstStyle/>
          <a:p>
            <a:r>
              <a:rPr lang="fr-FR" dirty="0" smtClean="0"/>
              <a:t>HEALTH : FIGHT AGAINST THE FLU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0" y="1327414"/>
            <a:ext cx="9291474" cy="4895625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76" y="1327414"/>
            <a:ext cx="3323032" cy="30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942535"/>
          </a:xfrm>
        </p:spPr>
        <p:txBody>
          <a:bodyPr>
            <a:normAutofit/>
          </a:bodyPr>
          <a:lstStyle/>
          <a:p>
            <a:r>
              <a:rPr lang="fr-FR" dirty="0" smtClean="0"/>
              <a:t>MOBILITY AND SMART CITY: WAZE DRIVER INDEX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7" y="1087678"/>
            <a:ext cx="10642583" cy="5059363"/>
          </a:xfrm>
        </p:spPr>
      </p:pic>
    </p:spTree>
    <p:extLst>
      <p:ext uri="{BB962C8B-B14F-4D97-AF65-F5344CB8AC3E}">
        <p14:creationId xmlns:p14="http://schemas.microsoft.com/office/powerpoint/2010/main" val="103749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BANK : MASTERCARD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28" y="1149096"/>
            <a:ext cx="9942287" cy="5534733"/>
          </a:xfrm>
        </p:spPr>
      </p:pic>
    </p:spTree>
    <p:extLst>
      <p:ext uri="{BB962C8B-B14F-4D97-AF65-F5344CB8AC3E}">
        <p14:creationId xmlns:p14="http://schemas.microsoft.com/office/powerpoint/2010/main" val="48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TOURISM: GOOGLE FLIGHT &amp; HOTELS 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7" y="1325563"/>
            <a:ext cx="10971461" cy="518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5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smtClean="0"/>
              <a:t>INDUSTRY : GE PREDIX </a:t>
            </a:r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8" y="1204447"/>
            <a:ext cx="9519312" cy="5407945"/>
          </a:xfrm>
        </p:spPr>
      </p:pic>
    </p:spTree>
    <p:extLst>
      <p:ext uri="{BB962C8B-B14F-4D97-AF65-F5344CB8AC3E}">
        <p14:creationId xmlns:p14="http://schemas.microsoft.com/office/powerpoint/2010/main" val="551489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fr-FR" dirty="0" smtClean="0"/>
              <a:t>SPEAKERS </a:t>
            </a:r>
            <a:r>
              <a:rPr lang="fr-FR" smtClean="0"/>
              <a:t>AT THE </a:t>
            </a:r>
            <a:r>
              <a:rPr lang="fr-FR" dirty="0" smtClean="0"/>
              <a:t>DATA VISUALIZATION SUMMIT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9" y="2106979"/>
            <a:ext cx="4422541" cy="4351338"/>
          </a:xfrm>
        </p:spPr>
      </p:pic>
      <p:sp>
        <p:nvSpPr>
          <p:cNvPr id="5" name="ZoneTexte 4"/>
          <p:cNvSpPr txBox="1"/>
          <p:nvPr/>
        </p:nvSpPr>
        <p:spPr>
          <a:xfrm>
            <a:off x="1519311" y="1531605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London 2016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052145" y="1531605"/>
            <a:ext cx="141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Boston 2017 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91" y="1984295"/>
            <a:ext cx="4539217" cy="44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4" y="770548"/>
            <a:ext cx="10856480" cy="4786190"/>
          </a:xfrm>
        </p:spPr>
      </p:pic>
    </p:spTree>
    <p:extLst>
      <p:ext uri="{BB962C8B-B14F-4D97-AF65-F5344CB8AC3E}">
        <p14:creationId xmlns:p14="http://schemas.microsoft.com/office/powerpoint/2010/main" val="19655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AN OLD STORY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70" y="1139825"/>
            <a:ext cx="9291339" cy="4351338"/>
          </a:xfrm>
        </p:spPr>
      </p:pic>
      <p:sp>
        <p:nvSpPr>
          <p:cNvPr id="5" name="ZoneTexte 4"/>
          <p:cNvSpPr txBox="1"/>
          <p:nvPr/>
        </p:nvSpPr>
        <p:spPr>
          <a:xfrm>
            <a:off x="5750685" y="761802"/>
            <a:ext cx="211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1869, </a:t>
            </a:r>
            <a:r>
              <a:rPr lang="fr-FR" dirty="0" err="1" smtClean="0"/>
              <a:t>Minard’s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r>
              <a:rPr lang="fr-FR" dirty="0"/>
              <a:t> 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70" y="5686207"/>
            <a:ext cx="1332292" cy="94279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97862" y="6203127"/>
            <a:ext cx="4092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http://</a:t>
            </a:r>
            <a:r>
              <a:rPr lang="fr-FR" sz="2200" dirty="0" err="1" smtClean="0"/>
              <a:t>www.masswerk.at</a:t>
            </a:r>
            <a:r>
              <a:rPr lang="fr-FR" sz="2200" dirty="0" smtClean="0"/>
              <a:t>/</a:t>
            </a:r>
            <a:r>
              <a:rPr lang="fr-FR" sz="2200" dirty="0" err="1" smtClean="0"/>
              <a:t>minard</a:t>
            </a:r>
            <a:r>
              <a:rPr lang="fr-FR" sz="2200" dirty="0" smtClean="0"/>
              <a:t>/</a:t>
            </a:r>
            <a:endParaRPr lang="fr-FR" sz="2200" dirty="0"/>
          </a:p>
        </p:txBody>
      </p:sp>
      <p:sp>
        <p:nvSpPr>
          <p:cNvPr id="9" name="ZoneTexte 8"/>
          <p:cNvSpPr txBox="1"/>
          <p:nvPr/>
        </p:nvSpPr>
        <p:spPr>
          <a:xfrm>
            <a:off x="2797862" y="5710685"/>
            <a:ext cx="272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 smtClean="0"/>
              <a:t>Minard’s</a:t>
            </a:r>
            <a:r>
              <a:rPr lang="fr-FR" sz="2200" dirty="0" smtClean="0"/>
              <a:t> </a:t>
            </a:r>
            <a:r>
              <a:rPr lang="fr-FR" sz="2200" dirty="0" err="1" smtClean="0"/>
              <a:t>Map</a:t>
            </a:r>
            <a:r>
              <a:rPr lang="fr-FR" sz="2200" dirty="0" smtClean="0"/>
              <a:t> in 2013</a:t>
            </a:r>
            <a:r>
              <a:rPr lang="fr-FR" dirty="0" smtClean="0"/>
              <a:t> 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969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2383536" y="1873492"/>
            <a:ext cx="7729728" cy="40306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      </a:t>
            </a:r>
            <a:r>
              <a:rPr lang="fr-FR" sz="6600" smtClean="0">
                <a:latin typeface="Chalkduster" charset="0"/>
                <a:ea typeface="Chalkduster" charset="0"/>
                <a:cs typeface="Chalkduster" charset="0"/>
              </a:rPr>
              <a:t>WHAT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fr-FR" sz="6600" smtClean="0">
                <a:latin typeface="Brush Script MT" charset="0"/>
                <a:ea typeface="Brush Script MT" charset="0"/>
                <a:cs typeface="Brush Script MT" charset="0"/>
              </a:rPr>
              <a:t>? </a:t>
            </a:r>
            <a:endParaRPr lang="fr-FR" sz="6600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NEW DIGITAL FRONTIER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« The </a:t>
            </a:r>
            <a:r>
              <a:rPr lang="fr-FR" dirty="0" err="1" smtClean="0"/>
              <a:t>ability</a:t>
            </a:r>
            <a:r>
              <a:rPr lang="fr-FR" dirty="0" smtClean="0"/>
              <a:t> to </a:t>
            </a:r>
            <a:r>
              <a:rPr lang="fr-FR" dirty="0" err="1" smtClean="0"/>
              <a:t>take</a:t>
            </a:r>
            <a:r>
              <a:rPr lang="fr-FR" dirty="0" smtClean="0"/>
              <a:t> data, -to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understand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, -to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, to </a:t>
            </a:r>
            <a:r>
              <a:rPr lang="fr-FR" dirty="0" err="1" smtClean="0"/>
              <a:t>extract</a:t>
            </a:r>
            <a:r>
              <a:rPr lang="fr-FR" dirty="0" smtClean="0"/>
              <a:t> value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, -to </a:t>
            </a:r>
            <a:r>
              <a:rPr lang="fr-FR" dirty="0" err="1" smtClean="0"/>
              <a:t>visualize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, to </a:t>
            </a:r>
            <a:r>
              <a:rPr lang="fr-FR" dirty="0" err="1" smtClean="0"/>
              <a:t>communicate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, </a:t>
            </a:r>
            <a:r>
              <a:rPr lang="fr-FR" dirty="0" err="1" smtClean="0"/>
              <a:t>that's</a:t>
            </a:r>
            <a:r>
              <a:rPr lang="fr-FR" dirty="0" smtClean="0"/>
              <a:t> </a:t>
            </a:r>
            <a:r>
              <a:rPr lang="fr-FR" dirty="0" err="1" smtClean="0"/>
              <a:t>going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 </a:t>
            </a:r>
            <a:r>
              <a:rPr lang="fr-FR" dirty="0" err="1" smtClean="0"/>
              <a:t>hugely</a:t>
            </a:r>
            <a:r>
              <a:rPr lang="fr-FR" dirty="0" smtClean="0"/>
              <a:t> important </a:t>
            </a:r>
            <a:r>
              <a:rPr lang="fr-FR" dirty="0" err="1" smtClean="0"/>
              <a:t>skill</a:t>
            </a:r>
            <a:r>
              <a:rPr lang="fr-FR" dirty="0" smtClean="0"/>
              <a:t> in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decades</a:t>
            </a:r>
            <a:r>
              <a:rPr lang="fr-FR" dirty="0" smtClean="0"/>
              <a:t>. »</a:t>
            </a:r>
          </a:p>
          <a:p>
            <a:pPr marL="457200" lvl="1" indent="0" algn="r">
              <a:buNone/>
            </a:pPr>
            <a:r>
              <a:rPr lang="fr-FR" dirty="0" smtClean="0"/>
              <a:t>Hal </a:t>
            </a:r>
            <a:r>
              <a:rPr lang="fr-FR" dirty="0" err="1" smtClean="0"/>
              <a:t>Varian</a:t>
            </a:r>
            <a:r>
              <a:rPr lang="fr-FR" dirty="0" smtClean="0"/>
              <a:t>, </a:t>
            </a:r>
            <a:r>
              <a:rPr lang="fr-FR" dirty="0" err="1" smtClean="0"/>
              <a:t>Google's</a:t>
            </a:r>
            <a:r>
              <a:rPr lang="fr-FR" dirty="0" smtClean="0"/>
              <a:t> </a:t>
            </a:r>
            <a:r>
              <a:rPr lang="fr-FR" dirty="0" err="1" smtClean="0"/>
              <a:t>chief</a:t>
            </a:r>
            <a:r>
              <a:rPr lang="fr-FR" dirty="0" smtClean="0"/>
              <a:t> </a:t>
            </a:r>
            <a:r>
              <a:rPr lang="fr-FR" dirty="0" err="1" smtClean="0"/>
              <a:t>economist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77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X FACTORS 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2109073" cy="2087404"/>
          </a:xfrm>
        </p:spPr>
      </p:pic>
      <p:pic>
        <p:nvPicPr>
          <p:cNvPr id="5" name="Espace réservé du contenu 3">
            <a:hlinkClick r:id="rId4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328636"/>
            <a:ext cx="2109073" cy="2087404"/>
          </a:xfrm>
          <a:prstGeom prst="rect">
            <a:avLst/>
          </a:prstGeom>
        </p:spPr>
      </p:pic>
      <p:pic>
        <p:nvPicPr>
          <p:cNvPr id="6" name="Espace réservé du contenu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328636"/>
            <a:ext cx="2109073" cy="2087404"/>
          </a:xfrm>
          <a:prstGeom prst="rect">
            <a:avLst/>
          </a:prstGeom>
        </p:spPr>
      </p:pic>
      <p:pic>
        <p:nvPicPr>
          <p:cNvPr id="7" name="Espace réservé du contenu 3">
            <a:hlinkClick r:id="rId5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820942"/>
            <a:ext cx="2109073" cy="208740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261360" y="267997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SOCIAL MEDIA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61360" y="5187672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INTERNET OF THINGS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311640" y="254972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MOBILE 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9353349" y="5187672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CLOUD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4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THE BIGGEST CHALLENGE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724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The </a:t>
            </a:r>
            <a:r>
              <a:rPr lang="fr-FR" dirty="0" err="1" smtClean="0"/>
              <a:t>biggest</a:t>
            </a:r>
            <a:r>
              <a:rPr lang="fr-FR" dirty="0" smtClean="0"/>
              <a:t> challenge of the </a:t>
            </a:r>
            <a:r>
              <a:rPr lang="fr-FR" dirty="0" err="1" smtClean="0"/>
              <a:t>Petabyte</a:t>
            </a:r>
            <a:r>
              <a:rPr lang="fr-FR" dirty="0" smtClean="0"/>
              <a:t> Age </a:t>
            </a:r>
            <a:r>
              <a:rPr lang="fr-FR" dirty="0" err="1" smtClean="0"/>
              <a:t>won't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storing</a:t>
            </a:r>
            <a:r>
              <a:rPr lang="fr-FR" dirty="0" smtClean="0"/>
              <a:t> all </a:t>
            </a:r>
            <a:r>
              <a:rPr lang="fr-FR" dirty="0" err="1" smtClean="0"/>
              <a:t>that</a:t>
            </a:r>
            <a:r>
              <a:rPr lang="fr-FR" dirty="0" smtClean="0"/>
              <a:t> data, </a:t>
            </a:r>
            <a:r>
              <a:rPr lang="fr-FR" dirty="0" err="1" smtClean="0"/>
              <a:t>it'll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figuring</a:t>
            </a:r>
            <a:r>
              <a:rPr lang="fr-FR" dirty="0" smtClean="0"/>
              <a:t> out how to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sense</a:t>
            </a:r>
            <a:r>
              <a:rPr lang="fr-FR" dirty="0" smtClean="0"/>
              <a:t> of </a:t>
            </a:r>
            <a:r>
              <a:rPr lang="fr-FR" dirty="0" err="1" smtClean="0"/>
              <a:t>it</a:t>
            </a:r>
            <a:r>
              <a:rPr lang="fr-FR" dirty="0" smtClean="0"/>
              <a:t> »</a:t>
            </a:r>
          </a:p>
          <a:p>
            <a:pPr marL="457200" lvl="1" indent="0" algn="r">
              <a:buNone/>
            </a:pPr>
            <a:r>
              <a:rPr lang="fr-FR" dirty="0" smtClean="0"/>
              <a:t>Martin </a:t>
            </a:r>
            <a:r>
              <a:rPr lang="fr-FR" dirty="0" err="1" smtClean="0"/>
              <a:t>Wattenberg</a:t>
            </a:r>
            <a:r>
              <a:rPr lang="fr-FR" dirty="0" smtClean="0"/>
              <a:t>, </a:t>
            </a:r>
            <a:r>
              <a:rPr lang="fr-FR" dirty="0" err="1" smtClean="0"/>
              <a:t>IBM's</a:t>
            </a:r>
            <a:r>
              <a:rPr lang="fr-FR" dirty="0" smtClean="0"/>
              <a:t> Watson </a:t>
            </a:r>
            <a:r>
              <a:rPr lang="fr-FR" dirty="0" err="1" smtClean="0"/>
              <a:t>Research</a:t>
            </a:r>
            <a:r>
              <a:rPr lang="fr-FR" dirty="0" smtClean="0"/>
              <a:t> Center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5283402"/>
            <a:ext cx="838200" cy="104850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15440" y="5422931"/>
            <a:ext cx="2241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err="1" smtClean="0"/>
              <a:t>Petabytes</a:t>
            </a:r>
            <a:r>
              <a:rPr lang="fr-FR" sz="2200" dirty="0" smtClean="0"/>
              <a:t> </a:t>
            </a:r>
            <a:r>
              <a:rPr lang="fr-FR" sz="2200" dirty="0" smtClean="0"/>
              <a:t>Age</a:t>
            </a:r>
          </a:p>
          <a:p>
            <a:r>
              <a:rPr lang="fr-FR" sz="2200" dirty="0"/>
              <a:t>https://</a:t>
            </a:r>
            <a:r>
              <a:rPr lang="fr-FR" sz="2200" dirty="0" err="1"/>
              <a:t>lc.cx</a:t>
            </a:r>
            <a:r>
              <a:rPr lang="fr-FR" sz="2200" dirty="0"/>
              <a:t>/o9gR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723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838</Words>
  <Application>Microsoft Macintosh PowerPoint</Application>
  <PresentationFormat>Grand écran</PresentationFormat>
  <Paragraphs>195</Paragraphs>
  <Slides>48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Brush Script MT</vt:lpstr>
      <vt:lpstr>Calibri</vt:lpstr>
      <vt:lpstr>Calibri Light</vt:lpstr>
      <vt:lpstr>Chalkduster</vt:lpstr>
      <vt:lpstr>Wingdings</vt:lpstr>
      <vt:lpstr>Arial</vt:lpstr>
      <vt:lpstr>Thème Office</vt:lpstr>
      <vt:lpstr>Présentation PowerPoint</vt:lpstr>
      <vt:lpstr>Présentation PowerPoint</vt:lpstr>
      <vt:lpstr>THE ART OF DATA VISUALIZATION </vt:lpstr>
      <vt:lpstr>THE U.S ELECTION THROUGHOUT HISTORY</vt:lpstr>
      <vt:lpstr>AN OLD STORY </vt:lpstr>
      <vt:lpstr>Présentation PowerPoint</vt:lpstr>
      <vt:lpstr>NEW DIGITAL FRONTIER</vt:lpstr>
      <vt:lpstr>X FACTORS </vt:lpstr>
      <vt:lpstr>THE BIGGEST CHALLENGE </vt:lpstr>
      <vt:lpstr>WHAT IS DATA VISUALISATION? </vt:lpstr>
      <vt:lpstr>WHAT IS DATAVISUALISATION? </vt:lpstr>
      <vt:lpstr>HOW DATA VISUALIZATION IS POSSIBLE ?</vt:lpstr>
      <vt:lpstr>WHY CREATE DATA VISUALIZATION? </vt:lpstr>
      <vt:lpstr>Présentation PowerPoint</vt:lpstr>
      <vt:lpstr>DATA VISUALIZATION METHODOLOGY </vt:lpstr>
      <vt:lpstr>THE VISUALIZATION’S PURPOSE</vt:lpstr>
      <vt:lpstr>ACQUIRE YOUR DATA </vt:lpstr>
      <vt:lpstr>OPEN DATA MADE IN USA / IN FRANCE</vt:lpstr>
      <vt:lpstr> DATA REPOSITORIES ON THE WEB  </vt:lpstr>
      <vt:lpstr>PREPARE YOUR DATA </vt:lpstr>
      <vt:lpstr>DETERMINE THE EDITORIAL FOCUS </vt:lpstr>
      <vt:lpstr>CONCEIVE YOUR DESIGN </vt:lpstr>
      <vt:lpstr>CONSTRUCT A DESIGN SOLUTION AS A STORY</vt:lpstr>
      <vt:lpstr>ACTORS : DATA </vt:lpstr>
      <vt:lpstr>SCENARI AND ACTING : CHARTS </vt:lpstr>
      <vt:lpstr>DEMO: POC VISUALIZATION TABLEAU </vt:lpstr>
      <vt:lpstr>SPECIAL EFFECTS</vt:lpstr>
      <vt:lpstr>DIRECTORY : TOOLS &amp; FRAMEWORK</vt:lpstr>
      <vt:lpstr>DIRECTORY : TOOLS &amp; FRAMEWORK</vt:lpstr>
      <vt:lpstr>STAFF: </vt:lpstr>
      <vt:lpstr>NOT ONLY ONE STORY</vt:lpstr>
      <vt:lpstr>VERY BAD TRIP </vt:lpstr>
      <vt:lpstr>Présentation PowerPoint</vt:lpstr>
      <vt:lpstr>ON CONSULTANCY </vt:lpstr>
      <vt:lpstr>ON DECISION MAKING </vt:lpstr>
      <vt:lpstr>ON MANAGEMENT</vt:lpstr>
      <vt:lpstr>ON SECTORS                                ON ACTIVITIES </vt:lpstr>
      <vt:lpstr>SOCIAL NETWORKS: FACEBOOK ANALYTICS FOR APPS </vt:lpstr>
      <vt:lpstr>IoT &amp; WEARABLES : STRAVA QUANTIFIED SELF</vt:lpstr>
      <vt:lpstr>DATA JOURNALISM : THE GUARDIAN</vt:lpstr>
      <vt:lpstr>DATA JOURNALISM : #DATAGUEULE</vt:lpstr>
      <vt:lpstr>HEALTH : FIGHT AGAINST THE FLU</vt:lpstr>
      <vt:lpstr>MOBILITY AND SMART CITY: WAZE DRIVER INDEX</vt:lpstr>
      <vt:lpstr>BANK : MASTERCARD  </vt:lpstr>
      <vt:lpstr>TOURISM: GOOGLE FLIGHT &amp; HOTELS </vt:lpstr>
      <vt:lpstr>INDUSTRY : GE PREDIX </vt:lpstr>
      <vt:lpstr>SPEAKERS AT THE DATA VISUALIZATION SUMMIT </vt:lpstr>
      <vt:lpstr>Présentation PowerPoint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109</cp:revision>
  <cp:lastPrinted>2016-11-15T08:46:27Z</cp:lastPrinted>
  <dcterms:created xsi:type="dcterms:W3CDTF">2016-11-14T07:24:28Z</dcterms:created>
  <dcterms:modified xsi:type="dcterms:W3CDTF">2016-11-17T08:48:38Z</dcterms:modified>
</cp:coreProperties>
</file>